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16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My name is Ruth-Anne Pai and I live with eosinophilic esophagitis. This week, with Claude Science, I went from public omics data to a designed therapy for my own disease. I don't write Python and I'd never touched a protein model. This is 'build from the bench' — starting from a biological question I've lived with, and showing you how Claude Science got me there.</a:t>
            </a:r>
            <a:endParaRPr/>
          </a:p>
        </p:txBody>
      </p:sp>
      <p:sp>
        <p:nvSpPr>
          <p:cNvPr id="83" name="Google Shape;83;p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everything I did for EoE — I packaged into one reusable Specialist Agent: the Therapeutic Program Architect. You give it any disease and your community's question; it runs ten stages, from unmet need through deliverables, into a single auditable dossier. I know that the research landscape is quite different in monogenic disease - and I built this nuance into the Specialist Agent. I also taught it to use person first language and be patient centered. It never silently commits — at every gate, like target and modality selection, it stops and asks you to decide. It's installable and open, so anyone can pick it up and run their own program.</a:t>
            </a:r>
            <a:endParaRPr/>
          </a:p>
        </p:txBody>
      </p:sp>
      <p:sp>
        <p:nvSpPr>
          <p:cNvPr id="187" name="Google Shape;187;p9: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all of it lives in one place — a website, open to anyone. The whole body of work — nine constructs, eight open repositories, two manuscripts, every structure and skill — is downloadable and reproducible from here. This is the front door so the community can walk straight in and pick up wherever they want.</a:t>
            </a:r>
            <a:endParaRPr/>
          </a:p>
          <a:p>
            <a:pPr indent="0" lvl="0" marL="0" rtl="0" algn="l">
              <a:spcBef>
                <a:spcPts val="0"/>
              </a:spcBef>
              <a:spcAft>
                <a:spcPts val="0"/>
              </a:spcAft>
              <a:buNone/>
            </a:pPr>
            <a:r>
              <a:t/>
            </a:r>
            <a:endParaRPr/>
          </a:p>
        </p:txBody>
      </p:sp>
      <p:sp>
        <p:nvSpPr>
          <p:cNvPr id="197" name="Google Shape;197;p1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want to close on the same truth I opened with: this is deeply personal. As someone living with EoE, being empowered to lean into the science and design a therapy for my own disease — that's the democratization of science. Patient-driven, patient-centered drug development is now genuinely possible. Five hundred of us, plus everyone adopting these tools, can close the gap and change lives. Thank you to the organizers and developers who made this week possible.</a:t>
            </a:r>
            <a:endParaRPr/>
          </a:p>
        </p:txBody>
      </p:sp>
      <p:sp>
        <p:nvSpPr>
          <p:cNvPr id="214" name="Google Shape;214;p1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f4abfe38bf_0_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g3f4abfe38bf_0_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don't just study EoE — I live with it. Every burden on this slide is one I've felt myself."</a:t>
            </a:r>
            <a:endParaRPr/>
          </a:p>
          <a:p>
            <a:pPr indent="0" lvl="0" marL="0" rtl="0" algn="l">
              <a:spcBef>
                <a:spcPts val="0"/>
              </a:spcBef>
              <a:spcAft>
                <a:spcPts val="0"/>
              </a:spcAft>
              <a:buNone/>
            </a:pPr>
            <a:r>
              <a:rPr lang="en-US"/>
              <a:t>when you ask what's actually most burdensome, it isn't the symptoms first. It's the food-related anxiety. The cost and insurance fights. The constant restriction of what you can eat."</a:t>
            </a:r>
            <a:endParaRPr/>
          </a:p>
          <a:p>
            <a:pPr indent="0" lvl="0" marL="0" rtl="0" algn="l">
              <a:spcBef>
                <a:spcPts val="0"/>
              </a:spcBef>
              <a:spcAft>
                <a:spcPts val="0"/>
              </a:spcAft>
              <a:buNone/>
            </a:pPr>
            <a:r>
              <a:rPr lang="en-US"/>
              <a:t>Patients report anxiety above the general population. And EoE costs the US healthcare system around a billion dollars a year."</a:t>
            </a:r>
            <a:endParaRPr/>
          </a:p>
          <a:p>
            <a:pPr indent="0" lvl="0" marL="0" rtl="0" algn="l">
              <a:spcBef>
                <a:spcPts val="0"/>
              </a:spcBef>
              <a:spcAft>
                <a:spcPts val="0"/>
              </a:spcAft>
              <a:buNone/>
            </a:pPr>
            <a:r>
              <a:rPr lang="en-US"/>
              <a:t>"This is who I'm building for. A treatment that just quiets symptoms — that you take forever — doesn't touch the anxiety or the cost. That's the gap this project is trying to close."</a:t>
            </a:r>
            <a:endParaRPr/>
          </a:p>
          <a:p>
            <a:pPr indent="0" lvl="0" marL="0" rtl="0" algn="l">
              <a:spcBef>
                <a:spcPts val="0"/>
              </a:spcBef>
              <a:spcAft>
                <a:spcPts val="0"/>
              </a:spcAft>
              <a:buNone/>
            </a:pPr>
            <a:r>
              <a:t/>
            </a:r>
            <a:endParaRPr/>
          </a:p>
        </p:txBody>
      </p:sp>
      <p:sp>
        <p:nvSpPr>
          <p:cNvPr id="94" name="Google Shape;94;g3f4abfe38bf_0_11: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went back to the very beginning — the omics. Publicly available bulk and single-cell EoE datasets. I didn't generate this data; I learned to find and mine it. The first question was simple: what is truly dysregulated in EoE, and is any of it druggable?</a:t>
            </a:r>
            <a:endParaRPr/>
          </a:p>
        </p:txBody>
      </p:sp>
      <p:sp>
        <p:nvSpPr>
          <p:cNvPr id="103" name="Google Shape;103;p2: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turned that data into a ranked target landscape. Then a druggability funnel and a literature cross-reference — separating what's already known from the unexploited gaps. CCL26 and POSTN surfaced as the targets worth pursuing.</a:t>
            </a:r>
            <a:endParaRPr/>
          </a:p>
          <a:p>
            <a:pPr indent="0" lvl="0" marL="0" rtl="0" algn="l">
              <a:spcBef>
                <a:spcPts val="0"/>
              </a:spcBef>
              <a:spcAft>
                <a:spcPts val="0"/>
              </a:spcAft>
              <a:buClr>
                <a:schemeClr val="dk1"/>
              </a:buClr>
              <a:buSzPts val="1100"/>
              <a:buFont typeface="Arial"/>
              <a:buNone/>
            </a:pPr>
            <a:r>
              <a:rPr lang="en-US">
                <a:solidFill>
                  <a:schemeClr val="dk1"/>
                </a:solidFill>
              </a:rPr>
              <a:t>Here's what still amazes me: I had never used a protein model in my life. This week, with ESM-family and structure-prediction models, I designed de novo binders against CCL26 and POSTN</a:t>
            </a:r>
            <a:endParaRPr/>
          </a:p>
        </p:txBody>
      </p:sp>
      <p:sp>
        <p:nvSpPr>
          <p:cNvPr id="114" name="Google Shape;114;p3: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Then the pivot — this is the heart of the science. Every EoE drug on the market or in the pipeline blocks a downstream cytokine, and you take it forever. But EoE is antigen-specific: a food peptide, presented on MHC-II, seen by a pathogenic Th2 T-cell — a defined triad. If we target that triad instead, we can retire the offending T-cell clone and induce durable tolerance, rather than suppressing the whole immune system for life.This became the Tolera project. Tolerize the T cells.</a:t>
            </a:r>
            <a:endParaRPr/>
          </a:p>
        </p:txBody>
      </p:sp>
      <p:sp>
        <p:nvSpPr>
          <p:cNvPr id="127" name="Google Shape;127;p4: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 proof of concept for AI design, I selected dairy, wheat, and soy epitopes — all restricted by HLA-DRB1*07:01 — and ran each through AI structural modeling of the peptide–MHC complex, which placed the peptide in the binding groove with high confidence for all three. I then designed each into three deployable formats: a single-chain construct and a nanoparticle as therapeutic tolerance reagents, and a tetramer as a diagnostic to detect the antigen-specific T cells. </a:t>
            </a:r>
            <a:endParaRPr/>
          </a:p>
        </p:txBody>
      </p:sp>
      <p:sp>
        <p:nvSpPr>
          <p:cNvPr id="136" name="Google Shape;136;p5: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then laid out a complete AI-to-clinic pipeline: preclinical roadmap, regulatory strategy, market and payer analysis, and the Tolera Project deck. A path from a public dataset all the way to a patient.</a:t>
            </a:r>
            <a:endParaRPr/>
          </a:p>
        </p:txBody>
      </p:sp>
      <p:sp>
        <p:nvSpPr>
          <p:cNvPr id="146" name="Google Shape;146;p8: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didn't just consume tools — I built them. I made GitHub and Modal accounts and published my first skills. I downloaded ChimeraX and Blender and made my own molecular videos with Claude Science. I wondered what else I could build.I wanted to scale Tolera. And scale my process.</a:t>
            </a:r>
            <a:endParaRPr/>
          </a:p>
        </p:txBody>
      </p:sp>
      <p:sp>
        <p:nvSpPr>
          <p:cNvPr id="156" name="Google Shape;156;p7: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EoE was the proving ground, but the platform is antigen-agnostic. The very same pipeline applies to any antigen-specific, immune-mediated disease. And because every step is an open, reusable skill, any researcher can point it at their own disease. That's the potential to advance science that overcomes disease — not one drug, but a method the whole community can run.</a:t>
            </a:r>
            <a:endParaRPr/>
          </a:p>
        </p:txBody>
      </p:sp>
      <p:sp>
        <p:nvSpPr>
          <p:cNvPr id="178" name="Google Shape;178;p10:notes"/>
          <p:cNvSpPr txBox="1"/>
          <p:nvPr>
            <p:ph idx="12" type="sldNum"/>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drive.google.com/file/d/1hmkzATJSpf-pPK6bxP_OUKc9yDAN5tPY/view"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drive.google.com/file/d/1GvOr0z_mEcuILgpJn1DZ62F65tOorDyL/view"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84" name="Shape 84"/>
        <p:cNvGrpSpPr/>
        <p:nvPr/>
      </p:nvGrpSpPr>
      <p:grpSpPr>
        <a:xfrm>
          <a:off x="0" y="0"/>
          <a:ext cx="0" cy="0"/>
          <a:chOff x="0" y="0"/>
          <a:chExt cx="0" cy="0"/>
        </a:xfrm>
      </p:grpSpPr>
      <p:sp>
        <p:nvSpPr>
          <p:cNvPr id="85" name="Google Shape;85;p13"/>
          <p:cNvSpPr/>
          <p:nvPr/>
        </p:nvSpPr>
        <p:spPr>
          <a:xfrm>
            <a:off x="0" y="0"/>
            <a:ext cx="182880" cy="6858000"/>
          </a:xfrm>
          <a:prstGeom prst="rect">
            <a:avLst/>
          </a:prstGeom>
          <a:solidFill>
            <a:srgbClr val="E86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6" name="Google Shape;86;p13"/>
          <p:cNvSpPr txBox="1"/>
          <p:nvPr/>
        </p:nvSpPr>
        <p:spPr>
          <a:xfrm>
            <a:off x="822960" y="1234440"/>
            <a:ext cx="7315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200" u="none" cap="none" strike="noStrike">
                <a:solidFill>
                  <a:srgbClr val="E86A5C"/>
                </a:solidFill>
                <a:latin typeface="Arial"/>
                <a:ea typeface="Arial"/>
                <a:cs typeface="Arial"/>
                <a:sym typeface="Arial"/>
              </a:rPr>
              <a:t>BUILT WITH CLAUDE · LIFE SCIENCES HACKATHON · RESEARCHER TRACK</a:t>
            </a:r>
            <a:endParaRPr/>
          </a:p>
        </p:txBody>
      </p:sp>
      <p:sp>
        <p:nvSpPr>
          <p:cNvPr id="87" name="Google Shape;87;p13"/>
          <p:cNvSpPr txBox="1"/>
          <p:nvPr/>
        </p:nvSpPr>
        <p:spPr>
          <a:xfrm>
            <a:off x="822950" y="1828800"/>
            <a:ext cx="7725300" cy="14418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4600" u="none" cap="none" strike="noStrike">
                <a:solidFill>
                  <a:srgbClr val="FFFFFF"/>
                </a:solidFill>
                <a:latin typeface="Arial"/>
                <a:ea typeface="Arial"/>
                <a:cs typeface="Arial"/>
                <a:sym typeface="Arial"/>
              </a:rPr>
              <a:t>I have EoE.</a:t>
            </a:r>
            <a:endParaRPr/>
          </a:p>
          <a:p>
            <a:pPr indent="0" lvl="0" marL="0" marR="0" rtl="0" algn="l">
              <a:lnSpc>
                <a:spcPct val="108000"/>
              </a:lnSpc>
              <a:spcBef>
                <a:spcPts val="600"/>
              </a:spcBef>
              <a:spcAft>
                <a:spcPts val="0"/>
              </a:spcAft>
              <a:buNone/>
            </a:pPr>
            <a:r>
              <a:rPr b="1" i="0" lang="en-US" sz="3300" u="none" cap="none" strike="noStrike">
                <a:solidFill>
                  <a:srgbClr val="CFD6DB"/>
                </a:solidFill>
                <a:latin typeface="Arial"/>
                <a:ea typeface="Arial"/>
                <a:cs typeface="Arial"/>
                <a:sym typeface="Arial"/>
              </a:rPr>
              <a:t>This week I designed a therapy for it.</a:t>
            </a:r>
            <a:endParaRPr/>
          </a:p>
        </p:txBody>
      </p:sp>
      <p:sp>
        <p:nvSpPr>
          <p:cNvPr id="88" name="Google Shape;88;p13"/>
          <p:cNvSpPr txBox="1"/>
          <p:nvPr/>
        </p:nvSpPr>
        <p:spPr>
          <a:xfrm>
            <a:off x="822960" y="3967023"/>
            <a:ext cx="7498200" cy="7137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0" i="0" lang="en-US" sz="1700" u="none" cap="none" strike="noStrike">
                <a:solidFill>
                  <a:srgbClr val="F2F4F5"/>
                </a:solidFill>
                <a:latin typeface="Arial"/>
                <a:ea typeface="Arial"/>
                <a:cs typeface="Arial"/>
                <a:sym typeface="Arial"/>
              </a:rPr>
              <a:t>A PhD scientist and rare-disease advocate who doesn't code —</a:t>
            </a:r>
            <a:endParaRPr/>
          </a:p>
          <a:p>
            <a:pPr indent="0" lvl="0" marL="0" marR="0" rtl="0" algn="l">
              <a:lnSpc>
                <a:spcPct val="108000"/>
              </a:lnSpc>
              <a:spcBef>
                <a:spcPts val="600"/>
              </a:spcBef>
              <a:spcAft>
                <a:spcPts val="0"/>
              </a:spcAft>
              <a:buNone/>
            </a:pPr>
            <a:r>
              <a:rPr b="0" i="0" lang="en-US" sz="1700" u="none" cap="none" strike="noStrike">
                <a:solidFill>
                  <a:srgbClr val="F2F4F5"/>
                </a:solidFill>
                <a:latin typeface="Arial"/>
                <a:ea typeface="Arial"/>
                <a:cs typeface="Arial"/>
                <a:sym typeface="Arial"/>
              </a:rPr>
              <a:t>empowered by Claude Science to build from the bench.</a:t>
            </a:r>
            <a:endParaRPr/>
          </a:p>
        </p:txBody>
      </p:sp>
      <p:sp>
        <p:nvSpPr>
          <p:cNvPr id="89" name="Google Shape;89;p13"/>
          <p:cNvSpPr txBox="1"/>
          <p:nvPr/>
        </p:nvSpPr>
        <p:spPr>
          <a:xfrm>
            <a:off x="822960" y="6126480"/>
            <a:ext cx="10058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400" u="none" cap="none" strike="noStrike">
                <a:solidFill>
                  <a:srgbClr val="1F7A8C"/>
                </a:solidFill>
                <a:latin typeface="Arial"/>
                <a:ea typeface="Arial"/>
                <a:cs typeface="Arial"/>
                <a:sym typeface="Arial"/>
              </a:rPr>
              <a:t>Ruth-Anne Pai, PhD  ·  Project Tolera</a:t>
            </a:r>
            <a:endParaRPr/>
          </a:p>
        </p:txBody>
      </p:sp>
      <p:pic>
        <p:nvPicPr>
          <p:cNvPr descr="dk2_eosinophil.png" id="90" name="Google Shape;90;p13"/>
          <p:cNvPicPr preferRelativeResize="0"/>
          <p:nvPr/>
        </p:nvPicPr>
        <p:blipFill rotWithShape="1">
          <a:blip r:embed="rId3">
            <a:alphaModFix/>
          </a:blip>
          <a:srcRect b="0" l="0" r="0" t="0"/>
          <a:stretch/>
        </p:blipFill>
        <p:spPr>
          <a:xfrm>
            <a:off x="8465715" y="1783075"/>
            <a:ext cx="3291841" cy="32918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88" name="Shape 188"/>
        <p:cNvGrpSpPr/>
        <p:nvPr/>
      </p:nvGrpSpPr>
      <p:grpSpPr>
        <a:xfrm>
          <a:off x="0" y="0"/>
          <a:ext cx="0" cy="0"/>
          <a:chOff x="0" y="0"/>
          <a:chExt cx="0" cy="0"/>
        </a:xfrm>
      </p:grpSpPr>
      <p:sp>
        <p:nvSpPr>
          <p:cNvPr id="189" name="Google Shape;189;p22"/>
          <p:cNvSpPr/>
          <p:nvPr/>
        </p:nvSpPr>
        <p:spPr>
          <a:xfrm>
            <a:off x="0" y="0"/>
            <a:ext cx="182880" cy="6858000"/>
          </a:xfrm>
          <a:prstGeom prst="rect">
            <a:avLst/>
          </a:prstGeom>
          <a:solidFill>
            <a:srgbClr val="6DA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0" name="Google Shape;190;p22"/>
          <p:cNvSpPr txBox="1"/>
          <p:nvPr/>
        </p:nvSpPr>
        <p:spPr>
          <a:xfrm>
            <a:off x="685800" y="457200"/>
            <a:ext cx="105156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a:t>
            </a:r>
            <a:r>
              <a:rPr b="1" lang="en-US" sz="1300">
                <a:solidFill>
                  <a:srgbClr val="E86A5C"/>
                </a:solidFill>
              </a:rPr>
              <a:t>8</a:t>
            </a:r>
            <a:r>
              <a:rPr b="1" i="0" lang="en-US" sz="1300" u="none" cap="none" strike="noStrike">
                <a:solidFill>
                  <a:srgbClr val="E86A5C"/>
                </a:solidFill>
                <a:latin typeface="Arial"/>
                <a:ea typeface="Arial"/>
                <a:cs typeface="Arial"/>
                <a:sym typeface="Arial"/>
              </a:rPr>
              <a:t> · THE REUSABLE ENGINE</a:t>
            </a:r>
            <a:endParaRPr/>
          </a:p>
        </p:txBody>
      </p:sp>
      <p:sp>
        <p:nvSpPr>
          <p:cNvPr id="191" name="Google Shape;191;p22"/>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2700" u="none" cap="none" strike="noStrike">
                <a:solidFill>
                  <a:srgbClr val="FFFFFF"/>
                </a:solidFill>
                <a:latin typeface="Arial"/>
                <a:ea typeface="Arial"/>
                <a:cs typeface="Arial"/>
                <a:sym typeface="Arial"/>
              </a:rPr>
              <a:t>The Specialist Agent: any disease → a full drug program</a:t>
            </a:r>
            <a:endParaRPr/>
          </a:p>
        </p:txBody>
      </p:sp>
      <p:sp>
        <p:nvSpPr>
          <p:cNvPr id="192" name="Google Shape;192;p22"/>
          <p:cNvSpPr txBox="1"/>
          <p:nvPr/>
        </p:nvSpPr>
        <p:spPr>
          <a:xfrm>
            <a:off x="685800" y="6172200"/>
            <a:ext cx="10881300" cy="3000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lang="en-US" sz="1350">
                <a:solidFill>
                  <a:srgbClr val="CFD6DB"/>
                </a:solidFill>
              </a:rPr>
              <a:t>Demonstrated</a:t>
            </a:r>
            <a:r>
              <a:rPr b="0" i="0" lang="en-US" sz="1350" u="none" cap="none" strike="noStrike">
                <a:solidFill>
                  <a:srgbClr val="CFD6DB"/>
                </a:solidFill>
                <a:latin typeface="Arial"/>
                <a:ea typeface="Arial"/>
                <a:cs typeface="Arial"/>
                <a:sym typeface="Arial"/>
              </a:rPr>
              <a:t> on EoE. I packaged the whole method as an installable specialist — </a:t>
            </a:r>
            <a:r>
              <a:rPr b="1" i="0" lang="en-US" sz="1350" u="none" cap="none" strike="noStrike">
                <a:solidFill>
                  <a:srgbClr val="6DA67A"/>
                </a:solidFill>
                <a:latin typeface="Arial"/>
                <a:ea typeface="Arial"/>
                <a:cs typeface="Arial"/>
                <a:sym typeface="Arial"/>
              </a:rPr>
              <a:t>now anyone can point it at their disease and run.</a:t>
            </a:r>
            <a:endParaRPr/>
          </a:p>
        </p:txBody>
      </p:sp>
      <p:pic>
        <p:nvPicPr>
          <p:cNvPr id="193" name="Google Shape;193;p22" title="gfx_specialist.png"/>
          <p:cNvPicPr preferRelativeResize="0"/>
          <p:nvPr/>
        </p:nvPicPr>
        <p:blipFill rotWithShape="1">
          <a:blip r:embed="rId3">
            <a:alphaModFix/>
          </a:blip>
          <a:srcRect b="21102" l="0" r="6481" t="14089"/>
          <a:stretch/>
        </p:blipFill>
        <p:spPr>
          <a:xfrm>
            <a:off x="863113" y="1812300"/>
            <a:ext cx="10465449" cy="352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98" name="Shape 198"/>
        <p:cNvGrpSpPr/>
        <p:nvPr/>
      </p:nvGrpSpPr>
      <p:grpSpPr>
        <a:xfrm>
          <a:off x="0" y="0"/>
          <a:ext cx="0" cy="0"/>
          <a:chOff x="0" y="0"/>
          <a:chExt cx="0" cy="0"/>
        </a:xfrm>
      </p:grpSpPr>
      <p:sp>
        <p:nvSpPr>
          <p:cNvPr id="199" name="Google Shape;199;p23"/>
          <p:cNvSpPr/>
          <p:nvPr/>
        </p:nvSpPr>
        <p:spPr>
          <a:xfrm>
            <a:off x="0" y="0"/>
            <a:ext cx="182880" cy="6858000"/>
          </a:xfrm>
          <a:prstGeom prst="rect">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p23"/>
          <p:cNvSpPr txBox="1"/>
          <p:nvPr/>
        </p:nvSpPr>
        <p:spPr>
          <a:xfrm>
            <a:off x="685800" y="457200"/>
            <a:ext cx="100584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9 · THE FRONT DOOR</a:t>
            </a:r>
            <a:endParaRPr/>
          </a:p>
        </p:txBody>
      </p:sp>
      <p:sp>
        <p:nvSpPr>
          <p:cNvPr id="201" name="Google Shape;201;p23"/>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2900" u="none" cap="none" strike="noStrike">
                <a:solidFill>
                  <a:srgbClr val="FFFFFF"/>
                </a:solidFill>
                <a:latin typeface="Arial"/>
                <a:ea typeface="Arial"/>
                <a:cs typeface="Arial"/>
                <a:sym typeface="Arial"/>
              </a:rPr>
              <a:t>One website — the whole project, open to anyone</a:t>
            </a:r>
            <a:endParaRPr/>
          </a:p>
        </p:txBody>
      </p:sp>
      <p:sp>
        <p:nvSpPr>
          <p:cNvPr id="202" name="Google Shape;202;p23"/>
          <p:cNvSpPr/>
          <p:nvPr/>
        </p:nvSpPr>
        <p:spPr>
          <a:xfrm>
            <a:off x="685800" y="1783080"/>
            <a:ext cx="6858000" cy="4343400"/>
          </a:xfrm>
          <a:prstGeom prst="roundRect">
            <a:avLst>
              <a:gd fmla="val 16667" name="adj"/>
            </a:avLst>
          </a:prstGeom>
          <a:solidFill>
            <a:srgbClr val="141C24"/>
          </a:solidFill>
          <a:ln cap="flat" cmpd="sng" w="19050">
            <a:solidFill>
              <a:srgbClr val="2BB6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3" name="Google Shape;203;p23"/>
          <p:cNvSpPr/>
          <p:nvPr/>
        </p:nvSpPr>
        <p:spPr>
          <a:xfrm>
            <a:off x="1090775" y="1921700"/>
            <a:ext cx="6058500" cy="314700"/>
          </a:xfrm>
          <a:prstGeom prst="rect">
            <a:avLst/>
          </a:prstGeom>
          <a:solidFill>
            <a:srgbClr val="0A1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4" name="Google Shape;204;p23"/>
          <p:cNvSpPr/>
          <p:nvPr/>
        </p:nvSpPr>
        <p:spPr>
          <a:xfrm>
            <a:off x="1165555" y="2004789"/>
            <a:ext cx="118800" cy="118800"/>
          </a:xfrm>
          <a:prstGeom prst="ellipse">
            <a:avLst/>
          </a:prstGeom>
          <a:solidFill>
            <a:srgbClr val="E86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5" name="Google Shape;205;p23"/>
          <p:cNvSpPr/>
          <p:nvPr/>
        </p:nvSpPr>
        <p:spPr>
          <a:xfrm>
            <a:off x="1366723" y="2004789"/>
            <a:ext cx="118800" cy="118800"/>
          </a:xfrm>
          <a:prstGeom prst="ellipse">
            <a:avLst/>
          </a:prstGeom>
          <a:solidFill>
            <a:srgbClr val="E7C2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6" name="Google Shape;206;p23"/>
          <p:cNvSpPr/>
          <p:nvPr/>
        </p:nvSpPr>
        <p:spPr>
          <a:xfrm>
            <a:off x="1567891" y="2004789"/>
            <a:ext cx="118800" cy="118800"/>
          </a:xfrm>
          <a:prstGeom prst="ellipse">
            <a:avLst/>
          </a:prstGeom>
          <a:solidFill>
            <a:srgbClr val="6DA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7" name="Google Shape;207;p23"/>
          <p:cNvSpPr txBox="1"/>
          <p:nvPr/>
        </p:nvSpPr>
        <p:spPr>
          <a:xfrm>
            <a:off x="1691650" y="1920550"/>
            <a:ext cx="5457600" cy="261600"/>
          </a:xfrm>
          <a:prstGeom prst="rect">
            <a:avLst/>
          </a:prstGeom>
          <a:noFill/>
          <a:ln>
            <a:noFill/>
          </a:ln>
        </p:spPr>
        <p:txBody>
          <a:bodyPr anchorCtr="0" anchor="ctr" bIns="45700" lIns="91425" spcFirstLastPara="1" rIns="91425" wrap="square" tIns="45700">
            <a:spAutoFit/>
          </a:bodyPr>
          <a:lstStyle/>
          <a:p>
            <a:pPr indent="0" lvl="0" marL="0" marR="0" rtl="0" algn="l">
              <a:lnSpc>
                <a:spcPct val="108000"/>
              </a:lnSpc>
              <a:spcBef>
                <a:spcPts val="0"/>
              </a:spcBef>
              <a:spcAft>
                <a:spcPts val="0"/>
              </a:spcAft>
              <a:buNone/>
            </a:pPr>
            <a:r>
              <a:rPr b="0" i="0" lang="en-US" sz="1100" u="none" cap="none" strike="noStrike">
                <a:solidFill>
                  <a:srgbClr val="CFD6DB"/>
                </a:solidFill>
                <a:latin typeface="Arial"/>
                <a:ea typeface="Arial"/>
                <a:cs typeface="Arial"/>
                <a:sym typeface="Arial"/>
              </a:rPr>
              <a:t>ruthannepai.netlify.app</a:t>
            </a:r>
            <a:endParaRPr/>
          </a:p>
        </p:txBody>
      </p:sp>
      <p:sp>
        <p:nvSpPr>
          <p:cNvPr id="208" name="Google Shape;208;p23"/>
          <p:cNvSpPr txBox="1"/>
          <p:nvPr/>
        </p:nvSpPr>
        <p:spPr>
          <a:xfrm>
            <a:off x="7863840" y="1828800"/>
            <a:ext cx="3749039" cy="438912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500" u="none" cap="none" strike="noStrike">
                <a:solidFill>
                  <a:srgbClr val="E86A5C"/>
                </a:solidFill>
                <a:latin typeface="Arial"/>
                <a:ea typeface="Arial"/>
                <a:cs typeface="Arial"/>
                <a:sym typeface="Arial"/>
              </a:rPr>
              <a:t>Six pages, six audiences:</a:t>
            </a:r>
            <a:endParaRPr/>
          </a:p>
          <a:p>
            <a:pPr indent="0" lvl="0" marL="0" marR="0" rtl="0" algn="l">
              <a:lnSpc>
                <a:spcPct val="108000"/>
              </a:lnSpc>
              <a:spcBef>
                <a:spcPts val="600"/>
              </a:spcBef>
              <a:spcAft>
                <a:spcPts val="0"/>
              </a:spcAft>
              <a:buNone/>
            </a:pPr>
            <a:r>
              <a:rPr b="0" i="0" lang="en-US" sz="1400" u="none" cap="none" strike="noStrike">
                <a:solidFill>
                  <a:srgbClr val="F2F4F5"/>
                </a:solidFill>
                <a:latin typeface="Arial"/>
                <a:ea typeface="Arial"/>
                <a:cs typeface="Arial"/>
                <a:sym typeface="Arial"/>
              </a:rPr>
              <a:t>• Patient orgs &amp; advocates</a:t>
            </a:r>
            <a:endParaRPr/>
          </a:p>
          <a:p>
            <a:pPr indent="0" lvl="0" marL="0" marR="0" rtl="0" algn="l">
              <a:lnSpc>
                <a:spcPct val="108000"/>
              </a:lnSpc>
              <a:spcBef>
                <a:spcPts val="600"/>
              </a:spcBef>
              <a:spcAft>
                <a:spcPts val="0"/>
              </a:spcAft>
              <a:buNone/>
            </a:pPr>
            <a:r>
              <a:rPr b="0" i="0" lang="en-US" sz="1400" u="none" cap="none" strike="noStrike">
                <a:solidFill>
                  <a:srgbClr val="F2F4F5"/>
                </a:solidFill>
                <a:latin typeface="Arial"/>
                <a:ea typeface="Arial"/>
                <a:cs typeface="Arial"/>
                <a:sym typeface="Arial"/>
              </a:rPr>
              <a:t>• Scientists using protein models</a:t>
            </a:r>
            <a:endParaRPr/>
          </a:p>
          <a:p>
            <a:pPr indent="0" lvl="0" marL="0" marR="0" rtl="0" algn="l">
              <a:lnSpc>
                <a:spcPct val="108000"/>
              </a:lnSpc>
              <a:spcBef>
                <a:spcPts val="600"/>
              </a:spcBef>
              <a:spcAft>
                <a:spcPts val="0"/>
              </a:spcAft>
              <a:buNone/>
            </a:pPr>
            <a:r>
              <a:rPr b="0" i="0" lang="en-US" sz="1400" u="none" cap="none" strike="noStrike">
                <a:solidFill>
                  <a:srgbClr val="F2F4F5"/>
                </a:solidFill>
                <a:latin typeface="Arial"/>
                <a:ea typeface="Arial"/>
                <a:cs typeface="Arial"/>
                <a:sym typeface="Arial"/>
              </a:rPr>
              <a:t>• Biotech, investors &amp; partners</a:t>
            </a:r>
            <a:endParaRPr/>
          </a:p>
          <a:p>
            <a:pPr indent="0" lvl="0" marL="0" marR="0" rtl="0" algn="l">
              <a:lnSpc>
                <a:spcPct val="108000"/>
              </a:lnSpc>
              <a:spcBef>
                <a:spcPts val="600"/>
              </a:spcBef>
              <a:spcAft>
                <a:spcPts val="0"/>
              </a:spcAft>
              <a:buNone/>
            </a:pPr>
            <a:r>
              <a:rPr b="0" i="0" lang="en-US" sz="1400" u="none" cap="none" strike="noStrike">
                <a:solidFill>
                  <a:srgbClr val="F2F4F5"/>
                </a:solidFill>
                <a:latin typeface="Arial"/>
                <a:ea typeface="Arial"/>
                <a:cs typeface="Arial"/>
                <a:sym typeface="Arial"/>
              </a:rPr>
              <a:t>• Claude Science developers</a:t>
            </a:r>
            <a:endParaRPr/>
          </a:p>
          <a:p>
            <a:pPr indent="0" lvl="0" marL="0" marR="0" rtl="0" algn="l">
              <a:lnSpc>
                <a:spcPct val="108000"/>
              </a:lnSpc>
              <a:spcBef>
                <a:spcPts val="600"/>
              </a:spcBef>
              <a:spcAft>
                <a:spcPts val="0"/>
              </a:spcAft>
              <a:buNone/>
            </a:pPr>
            <a:r>
              <a:rPr b="0" i="0" lang="en-US" sz="1400" u="none" cap="none" strike="noStrike">
                <a:solidFill>
                  <a:srgbClr val="F2F4F5"/>
                </a:solidFill>
                <a:latin typeface="Arial"/>
                <a:ea typeface="Arial"/>
                <a:cs typeface="Arial"/>
                <a:sym typeface="Arial"/>
              </a:rPr>
              <a:t>• Academics &amp; data scientists</a:t>
            </a:r>
            <a:endParaRPr/>
          </a:p>
          <a:p>
            <a:pPr indent="0" lvl="0" marL="0" marR="0" rtl="0" algn="l">
              <a:lnSpc>
                <a:spcPct val="108000"/>
              </a:lnSpc>
              <a:spcBef>
                <a:spcPts val="600"/>
              </a:spcBef>
              <a:spcAft>
                <a:spcPts val="0"/>
              </a:spcAft>
              <a:buNone/>
            </a:pPr>
            <a:r>
              <a:t/>
            </a:r>
            <a:endParaRPr b="0" i="0" sz="1400" u="none" cap="none" strike="noStrike">
              <a:solidFill>
                <a:srgbClr val="F2F4F5"/>
              </a:solidFill>
              <a:latin typeface="Arial"/>
              <a:ea typeface="Arial"/>
              <a:cs typeface="Arial"/>
              <a:sym typeface="Arial"/>
            </a:endParaRPr>
          </a:p>
          <a:p>
            <a:pPr indent="0" lvl="0" marL="0" marR="0" rtl="0" algn="l">
              <a:lnSpc>
                <a:spcPct val="108000"/>
              </a:lnSpc>
              <a:spcBef>
                <a:spcPts val="600"/>
              </a:spcBef>
              <a:spcAft>
                <a:spcPts val="0"/>
              </a:spcAft>
              <a:buNone/>
            </a:pPr>
            <a:r>
              <a:rPr b="1" i="0" lang="en-US" sz="1800" u="none" cap="none" strike="noStrike">
                <a:solidFill>
                  <a:srgbClr val="1F7A8C"/>
                </a:solidFill>
                <a:latin typeface="Arial"/>
                <a:ea typeface="Arial"/>
                <a:cs typeface="Arial"/>
                <a:sym typeface="Arial"/>
              </a:rPr>
              <a:t>9</a:t>
            </a:r>
            <a:r>
              <a:rPr b="0" i="0" lang="en-US" sz="1300" u="none" cap="none" strike="noStrike">
                <a:solidFill>
                  <a:srgbClr val="CFD6DB"/>
                </a:solidFill>
                <a:latin typeface="Arial"/>
                <a:ea typeface="Arial"/>
                <a:cs typeface="Arial"/>
                <a:sym typeface="Arial"/>
              </a:rPr>
              <a:t>  constructs   </a:t>
            </a:r>
            <a:r>
              <a:rPr b="1" i="0" lang="en-US" sz="1800" u="none" cap="none" strike="noStrike">
                <a:solidFill>
                  <a:srgbClr val="1F7A8C"/>
                </a:solidFill>
                <a:latin typeface="Arial"/>
                <a:ea typeface="Arial"/>
                <a:cs typeface="Arial"/>
                <a:sym typeface="Arial"/>
              </a:rPr>
              <a:t>8</a:t>
            </a:r>
            <a:r>
              <a:rPr b="0" i="0" lang="en-US" sz="1300" u="none" cap="none" strike="noStrike">
                <a:solidFill>
                  <a:srgbClr val="CFD6DB"/>
                </a:solidFill>
                <a:latin typeface="Arial"/>
                <a:ea typeface="Arial"/>
                <a:cs typeface="Arial"/>
                <a:sym typeface="Arial"/>
              </a:rPr>
              <a:t>  repos</a:t>
            </a:r>
            <a:endParaRPr/>
          </a:p>
          <a:p>
            <a:pPr indent="0" lvl="0" marL="0" marR="0" rtl="0" algn="l">
              <a:lnSpc>
                <a:spcPct val="108000"/>
              </a:lnSpc>
              <a:spcBef>
                <a:spcPts val="600"/>
              </a:spcBef>
              <a:spcAft>
                <a:spcPts val="0"/>
              </a:spcAft>
              <a:buNone/>
            </a:pPr>
            <a:r>
              <a:rPr b="1" i="0" lang="en-US" sz="1800" u="none" cap="none" strike="noStrike">
                <a:solidFill>
                  <a:srgbClr val="1F7A8C"/>
                </a:solidFill>
                <a:latin typeface="Arial"/>
                <a:ea typeface="Arial"/>
                <a:cs typeface="Arial"/>
                <a:sym typeface="Arial"/>
              </a:rPr>
              <a:t>2</a:t>
            </a:r>
            <a:r>
              <a:rPr b="0" i="0" lang="en-US" sz="1300" u="none" cap="none" strike="noStrike">
                <a:solidFill>
                  <a:srgbClr val="CFD6DB"/>
                </a:solidFill>
                <a:latin typeface="Arial"/>
                <a:ea typeface="Arial"/>
                <a:cs typeface="Arial"/>
                <a:sym typeface="Arial"/>
              </a:rPr>
              <a:t>  manuscripts   </a:t>
            </a:r>
            <a:r>
              <a:rPr b="1" i="0" lang="en-US" sz="1600" u="none" cap="none" strike="noStrike">
                <a:solidFill>
                  <a:srgbClr val="1F7A8C"/>
                </a:solidFill>
                <a:latin typeface="Arial"/>
                <a:ea typeface="Arial"/>
                <a:cs typeface="Arial"/>
                <a:sym typeface="Arial"/>
              </a:rPr>
              <a:t>0.87–0.90</a:t>
            </a:r>
            <a:r>
              <a:rPr b="0" i="0" lang="en-US" sz="1300" u="none" cap="none" strike="noStrike">
                <a:solidFill>
                  <a:srgbClr val="CFD6DB"/>
                </a:solidFill>
                <a:latin typeface="Arial"/>
                <a:ea typeface="Arial"/>
                <a:cs typeface="Arial"/>
                <a:sym typeface="Arial"/>
              </a:rPr>
              <a:t>  ipTM</a:t>
            </a:r>
            <a:endParaRPr/>
          </a:p>
          <a:p>
            <a:pPr indent="0" lvl="0" marL="0" marR="0" rtl="0" algn="l">
              <a:lnSpc>
                <a:spcPct val="108000"/>
              </a:lnSpc>
              <a:spcBef>
                <a:spcPts val="600"/>
              </a:spcBef>
              <a:spcAft>
                <a:spcPts val="0"/>
              </a:spcAft>
              <a:buNone/>
            </a:pPr>
            <a:r>
              <a:t/>
            </a:r>
            <a:endParaRPr b="0" i="0" sz="1300" u="none" cap="none" strike="noStrike">
              <a:solidFill>
                <a:srgbClr val="CFD6DB"/>
              </a:solidFill>
              <a:latin typeface="Arial"/>
              <a:ea typeface="Arial"/>
              <a:cs typeface="Arial"/>
              <a:sym typeface="Arial"/>
            </a:endParaRPr>
          </a:p>
          <a:p>
            <a:pPr indent="0" lvl="0" marL="0" marR="0" rtl="0" algn="l">
              <a:lnSpc>
                <a:spcPct val="108000"/>
              </a:lnSpc>
              <a:spcBef>
                <a:spcPts val="600"/>
              </a:spcBef>
              <a:spcAft>
                <a:spcPts val="0"/>
              </a:spcAft>
              <a:buNone/>
            </a:pPr>
            <a:r>
              <a:rPr b="1" i="0" lang="en-US" sz="1400" u="none" cap="none" strike="noStrike">
                <a:solidFill>
                  <a:srgbClr val="FFFFFF"/>
                </a:solidFill>
                <a:latin typeface="Arial"/>
                <a:ea typeface="Arial"/>
                <a:cs typeface="Arial"/>
                <a:sym typeface="Arial"/>
              </a:rPr>
              <a:t>Every result, skill, and structure —</a:t>
            </a:r>
            <a:endParaRPr/>
          </a:p>
          <a:p>
            <a:pPr indent="0" lvl="0" marL="0" marR="0" rtl="0" algn="l">
              <a:lnSpc>
                <a:spcPct val="108000"/>
              </a:lnSpc>
              <a:spcBef>
                <a:spcPts val="600"/>
              </a:spcBef>
              <a:spcAft>
                <a:spcPts val="0"/>
              </a:spcAft>
              <a:buNone/>
            </a:pPr>
            <a:r>
              <a:rPr b="1" i="0" lang="en-US" sz="1400" u="none" cap="none" strike="noStrike">
                <a:solidFill>
                  <a:srgbClr val="FFFFFF"/>
                </a:solidFill>
                <a:latin typeface="Arial"/>
                <a:ea typeface="Arial"/>
                <a:cs typeface="Arial"/>
                <a:sym typeface="Arial"/>
              </a:rPr>
              <a:t>downloadable, open, reproducible.</a:t>
            </a:r>
            <a:endParaRPr/>
          </a:p>
        </p:txBody>
      </p:sp>
      <p:sp>
        <p:nvSpPr>
          <p:cNvPr id="209" name="Google Shape;209;p23"/>
          <p:cNvSpPr txBox="1"/>
          <p:nvPr/>
        </p:nvSpPr>
        <p:spPr>
          <a:xfrm>
            <a:off x="685800" y="6263640"/>
            <a:ext cx="100584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1F7A8C"/>
                </a:solidFill>
                <a:latin typeface="Arial"/>
                <a:ea typeface="Arial"/>
                <a:cs typeface="Arial"/>
                <a:sym typeface="Arial"/>
              </a:rPr>
              <a:t>ruthannepai.netlify.app</a:t>
            </a:r>
            <a:r>
              <a:rPr b="0" i="0" lang="en-US" sz="1200" u="none" cap="none" strike="noStrike">
                <a:solidFill>
                  <a:srgbClr val="9AA0A8"/>
                </a:solidFill>
                <a:latin typeface="Arial"/>
                <a:ea typeface="Arial"/>
                <a:cs typeface="Arial"/>
                <a:sym typeface="Arial"/>
              </a:rPr>
              <a:t>   ·   walkthrough video embedded — click to play</a:t>
            </a:r>
            <a:endParaRPr/>
          </a:p>
        </p:txBody>
      </p:sp>
      <p:pic>
        <p:nvPicPr>
          <p:cNvPr id="210" name="Google Shape;210;p23" title="site_walkthrough.mp4">
            <a:hlinkClick r:id="rId3"/>
          </p:cNvPr>
          <p:cNvPicPr preferRelativeResize="0"/>
          <p:nvPr/>
        </p:nvPicPr>
        <p:blipFill>
          <a:blip r:embed="rId4">
            <a:alphaModFix/>
          </a:blip>
          <a:stretch>
            <a:fillRect/>
          </a:stretch>
        </p:blipFill>
        <p:spPr>
          <a:xfrm>
            <a:off x="1090775" y="2296588"/>
            <a:ext cx="6058349" cy="34078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215" name="Shape 215"/>
        <p:cNvGrpSpPr/>
        <p:nvPr/>
      </p:nvGrpSpPr>
      <p:grpSpPr>
        <a:xfrm>
          <a:off x="0" y="0"/>
          <a:ext cx="0" cy="0"/>
          <a:chOff x="0" y="0"/>
          <a:chExt cx="0" cy="0"/>
        </a:xfrm>
      </p:grpSpPr>
      <p:sp>
        <p:nvSpPr>
          <p:cNvPr id="216" name="Google Shape;216;p24"/>
          <p:cNvSpPr/>
          <p:nvPr/>
        </p:nvSpPr>
        <p:spPr>
          <a:xfrm>
            <a:off x="0" y="0"/>
            <a:ext cx="228600" cy="6858000"/>
          </a:xfrm>
          <a:prstGeom prst="rect">
            <a:avLst/>
          </a:prstGeom>
          <a:solidFill>
            <a:srgbClr val="E86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7" name="Google Shape;217;p24"/>
          <p:cNvSpPr txBox="1"/>
          <p:nvPr/>
        </p:nvSpPr>
        <p:spPr>
          <a:xfrm>
            <a:off x="822960" y="914400"/>
            <a:ext cx="6858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WHY THIS MATTERS</a:t>
            </a:r>
            <a:endParaRPr/>
          </a:p>
        </p:txBody>
      </p:sp>
      <p:sp>
        <p:nvSpPr>
          <p:cNvPr id="218" name="Google Shape;218;p24"/>
          <p:cNvSpPr txBox="1"/>
          <p:nvPr/>
        </p:nvSpPr>
        <p:spPr>
          <a:xfrm>
            <a:off x="822960" y="1417320"/>
            <a:ext cx="6949440" cy="292608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4000" u="none" cap="none" strike="noStrike">
                <a:solidFill>
                  <a:srgbClr val="FFFFFF"/>
                </a:solidFill>
                <a:latin typeface="Arial"/>
                <a:ea typeface="Arial"/>
                <a:cs typeface="Arial"/>
                <a:sym typeface="Arial"/>
              </a:rPr>
              <a:t>Science, democratized.</a:t>
            </a:r>
            <a:endParaRPr/>
          </a:p>
          <a:p>
            <a:pPr indent="0" lvl="0" marL="0" marR="0" rtl="0" algn="l">
              <a:lnSpc>
                <a:spcPct val="108000"/>
              </a:lnSpc>
              <a:spcBef>
                <a:spcPts val="600"/>
              </a:spcBef>
              <a:spcAft>
                <a:spcPts val="0"/>
              </a:spcAft>
              <a:buNone/>
            </a:pPr>
            <a:r>
              <a:t/>
            </a:r>
            <a:endParaRPr b="1" i="0" sz="4000" u="none" cap="none" strike="noStrike">
              <a:solidFill>
                <a:srgbClr val="FFFFFF"/>
              </a:solidFill>
              <a:latin typeface="Arial"/>
              <a:ea typeface="Arial"/>
              <a:cs typeface="Arial"/>
              <a:sym typeface="Arial"/>
            </a:endParaRPr>
          </a:p>
          <a:p>
            <a:pPr indent="0" lvl="0" marL="0" marR="0" rtl="0" algn="l">
              <a:lnSpc>
                <a:spcPct val="108000"/>
              </a:lnSpc>
              <a:spcBef>
                <a:spcPts val="600"/>
              </a:spcBef>
              <a:spcAft>
                <a:spcPts val="0"/>
              </a:spcAft>
              <a:buNone/>
            </a:pPr>
            <a:r>
              <a:rPr b="0" i="0" lang="en-US" sz="1800" u="none" cap="none" strike="noStrike">
                <a:solidFill>
                  <a:srgbClr val="F2F4F5"/>
                </a:solidFill>
                <a:latin typeface="Arial"/>
                <a:ea typeface="Arial"/>
                <a:cs typeface="Arial"/>
                <a:sym typeface="Arial"/>
              </a:rPr>
              <a:t>As an EoE patient, I was empowered to lean into</a:t>
            </a:r>
            <a:endParaRPr/>
          </a:p>
          <a:p>
            <a:pPr indent="0" lvl="0" marL="0" marR="0" rtl="0" algn="l">
              <a:lnSpc>
                <a:spcPct val="108000"/>
              </a:lnSpc>
              <a:spcBef>
                <a:spcPts val="600"/>
              </a:spcBef>
              <a:spcAft>
                <a:spcPts val="0"/>
              </a:spcAft>
              <a:buNone/>
            </a:pPr>
            <a:r>
              <a:rPr b="0" i="0" lang="en-US" sz="1800" u="none" cap="none" strike="noStrike">
                <a:solidFill>
                  <a:srgbClr val="F2F4F5"/>
                </a:solidFill>
                <a:latin typeface="Arial"/>
                <a:ea typeface="Arial"/>
                <a:cs typeface="Arial"/>
                <a:sym typeface="Arial"/>
              </a:rPr>
              <a:t>the science and design a therapy for my own disease.</a:t>
            </a:r>
            <a:endParaRPr/>
          </a:p>
          <a:p>
            <a:pPr indent="0" lvl="0" marL="0" marR="0" rtl="0" algn="l">
              <a:lnSpc>
                <a:spcPct val="108000"/>
              </a:lnSpc>
              <a:spcBef>
                <a:spcPts val="600"/>
              </a:spcBef>
              <a:spcAft>
                <a:spcPts val="0"/>
              </a:spcAft>
              <a:buNone/>
            </a:pPr>
            <a:r>
              <a:t/>
            </a:r>
            <a:endParaRPr b="0" i="0" sz="1800" u="none" cap="none" strike="noStrike">
              <a:solidFill>
                <a:srgbClr val="F2F4F5"/>
              </a:solidFill>
              <a:latin typeface="Arial"/>
              <a:ea typeface="Arial"/>
              <a:cs typeface="Arial"/>
              <a:sym typeface="Arial"/>
            </a:endParaRPr>
          </a:p>
          <a:p>
            <a:pPr indent="0" lvl="0" marL="0" marR="0" rtl="0" algn="l">
              <a:lnSpc>
                <a:spcPct val="108000"/>
              </a:lnSpc>
              <a:spcBef>
                <a:spcPts val="600"/>
              </a:spcBef>
              <a:spcAft>
                <a:spcPts val="0"/>
              </a:spcAft>
              <a:buNone/>
            </a:pPr>
            <a:r>
              <a:rPr b="1" i="0" lang="en-US" sz="1800" u="none" cap="none" strike="noStrike">
                <a:solidFill>
                  <a:srgbClr val="1F7A8C"/>
                </a:solidFill>
                <a:latin typeface="Arial"/>
                <a:ea typeface="Arial"/>
                <a:cs typeface="Arial"/>
                <a:sym typeface="Arial"/>
              </a:rPr>
              <a:t>Patient-driven, patient-centered drug development</a:t>
            </a:r>
            <a:endParaRPr/>
          </a:p>
          <a:p>
            <a:pPr indent="0" lvl="0" marL="0" marR="0" rtl="0" algn="l">
              <a:lnSpc>
                <a:spcPct val="108000"/>
              </a:lnSpc>
              <a:spcBef>
                <a:spcPts val="600"/>
              </a:spcBef>
              <a:spcAft>
                <a:spcPts val="0"/>
              </a:spcAft>
              <a:buNone/>
            </a:pPr>
            <a:r>
              <a:rPr b="1" i="0" lang="en-US" sz="1800" u="none" cap="none" strike="noStrike">
                <a:solidFill>
                  <a:srgbClr val="1F7A8C"/>
                </a:solidFill>
                <a:latin typeface="Arial"/>
                <a:ea typeface="Arial"/>
                <a:cs typeface="Arial"/>
                <a:sym typeface="Arial"/>
              </a:rPr>
              <a:t>is now genuinely possible.</a:t>
            </a:r>
            <a:endParaRPr/>
          </a:p>
        </p:txBody>
      </p:sp>
      <p:sp>
        <p:nvSpPr>
          <p:cNvPr id="219" name="Google Shape;219;p24"/>
          <p:cNvSpPr txBox="1"/>
          <p:nvPr/>
        </p:nvSpPr>
        <p:spPr>
          <a:xfrm>
            <a:off x="822960" y="4892040"/>
            <a:ext cx="6949440" cy="118872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0" i="0" lang="en-US" sz="1500" u="none" cap="none" strike="noStrike">
                <a:solidFill>
                  <a:srgbClr val="F2F4F5"/>
                </a:solidFill>
                <a:latin typeface="Arial"/>
                <a:ea typeface="Arial"/>
                <a:cs typeface="Arial"/>
                <a:sym typeface="Arial"/>
              </a:rPr>
              <a:t>500 hackers + a growing wave of AI adopters can close the gap —</a:t>
            </a:r>
            <a:endParaRPr/>
          </a:p>
          <a:p>
            <a:pPr indent="0" lvl="0" marL="0" marR="0" rtl="0" algn="l">
              <a:lnSpc>
                <a:spcPct val="108000"/>
              </a:lnSpc>
              <a:spcBef>
                <a:spcPts val="600"/>
              </a:spcBef>
              <a:spcAft>
                <a:spcPts val="0"/>
              </a:spcAft>
              <a:buNone/>
            </a:pPr>
            <a:r>
              <a:rPr b="1" i="0" lang="en-US" sz="1500" u="none" cap="none" strike="noStrike">
                <a:solidFill>
                  <a:srgbClr val="FFFFFF"/>
                </a:solidFill>
                <a:latin typeface="Arial"/>
                <a:ea typeface="Arial"/>
                <a:cs typeface="Arial"/>
                <a:sym typeface="Arial"/>
              </a:rPr>
              <a:t>and change lives.</a:t>
            </a:r>
            <a:endParaRPr/>
          </a:p>
        </p:txBody>
      </p:sp>
      <p:sp>
        <p:nvSpPr>
          <p:cNvPr id="220" name="Google Shape;220;p24"/>
          <p:cNvSpPr txBox="1"/>
          <p:nvPr/>
        </p:nvSpPr>
        <p:spPr>
          <a:xfrm>
            <a:off x="822960" y="6172200"/>
            <a:ext cx="10515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0" i="0" lang="en-US" sz="1500" u="none" cap="none" strike="noStrike">
                <a:solidFill>
                  <a:srgbClr val="9AA0A8"/>
                </a:solidFill>
                <a:latin typeface="Arial"/>
                <a:ea typeface="Arial"/>
                <a:cs typeface="Arial"/>
                <a:sym typeface="Arial"/>
              </a:rPr>
              <a:t>Thank you hackathon organizers </a:t>
            </a:r>
            <a:r>
              <a:rPr lang="en-US" sz="1500">
                <a:solidFill>
                  <a:srgbClr val="9AA0A8"/>
                </a:solidFill>
              </a:rPr>
              <a:t>— </a:t>
            </a:r>
            <a:r>
              <a:rPr b="0" i="0" lang="en-US" sz="1500" u="none" cap="none" strike="noStrike">
                <a:solidFill>
                  <a:srgbClr val="9AA0A8"/>
                </a:solidFill>
                <a:latin typeface="Arial"/>
                <a:ea typeface="Arial"/>
                <a:cs typeface="Arial"/>
                <a:sym typeface="Arial"/>
              </a:rPr>
              <a:t>Anthropic </a:t>
            </a:r>
            <a:r>
              <a:rPr lang="en-US" sz="1500">
                <a:solidFill>
                  <a:srgbClr val="9AA0A8"/>
                </a:solidFill>
              </a:rPr>
              <a:t>· </a:t>
            </a:r>
            <a:r>
              <a:rPr b="0" i="0" lang="en-US" sz="1500" u="none" cap="none" strike="noStrike">
                <a:solidFill>
                  <a:srgbClr val="9AA0A8"/>
                </a:solidFill>
                <a:latin typeface="Arial"/>
                <a:ea typeface="Arial"/>
                <a:cs typeface="Arial"/>
                <a:sym typeface="Arial"/>
              </a:rPr>
              <a:t>Gladstone Institutes </a:t>
            </a:r>
            <a:r>
              <a:rPr lang="en-US" sz="1500">
                <a:solidFill>
                  <a:srgbClr val="9AA0A8"/>
                </a:solidFill>
              </a:rPr>
              <a:t>·</a:t>
            </a:r>
            <a:r>
              <a:rPr b="1" i="0" lang="en-US" sz="1500" u="none" cap="none" strike="noStrike">
                <a:solidFill>
                  <a:srgbClr val="E86A5C"/>
                </a:solidFill>
                <a:latin typeface="Arial"/>
                <a:ea typeface="Arial"/>
                <a:cs typeface="Arial"/>
                <a:sym typeface="Arial"/>
              </a:rPr>
              <a:t> </a:t>
            </a:r>
            <a:r>
              <a:rPr lang="en-US" sz="1500">
                <a:solidFill>
                  <a:srgbClr val="9AA0A8"/>
                </a:solidFill>
              </a:rPr>
              <a:t>Cerebral Valley </a:t>
            </a:r>
            <a:r>
              <a:rPr b="1" i="0" lang="en-US" sz="1500" u="none" cap="none" strike="noStrike">
                <a:solidFill>
                  <a:srgbClr val="E86A5C"/>
                </a:solidFill>
                <a:latin typeface="Arial"/>
                <a:ea typeface="Arial"/>
                <a:cs typeface="Arial"/>
                <a:sym typeface="Arial"/>
              </a:rPr>
              <a:t>— Ruth-Anne Pai, PhD</a:t>
            </a:r>
            <a:endParaRPr sz="1500"/>
          </a:p>
        </p:txBody>
      </p:sp>
      <p:pic>
        <p:nvPicPr>
          <p:cNvPr id="221" name="Google Shape;221;p24" title="ruth-anne pai headshot.png"/>
          <p:cNvPicPr preferRelativeResize="0"/>
          <p:nvPr/>
        </p:nvPicPr>
        <p:blipFill>
          <a:blip r:embed="rId3">
            <a:alphaModFix/>
          </a:blip>
          <a:stretch>
            <a:fillRect/>
          </a:stretch>
        </p:blipFill>
        <p:spPr>
          <a:xfrm>
            <a:off x="8102950" y="3655375"/>
            <a:ext cx="2299500" cy="2299500"/>
          </a:xfrm>
          <a:prstGeom prst="ellipse">
            <a:avLst/>
          </a:prstGeom>
          <a:noFill/>
          <a:ln cap="flat" cmpd="sng" w="28575">
            <a:solidFill>
              <a:srgbClr val="1F7A8C"/>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95" name="Shape 95"/>
        <p:cNvGrpSpPr/>
        <p:nvPr/>
      </p:nvGrpSpPr>
      <p:grpSpPr>
        <a:xfrm>
          <a:off x="0" y="0"/>
          <a:ext cx="0" cy="0"/>
          <a:chOff x="0" y="0"/>
          <a:chExt cx="0" cy="0"/>
        </a:xfrm>
      </p:grpSpPr>
      <p:sp>
        <p:nvSpPr>
          <p:cNvPr id="96" name="Google Shape;96;p14"/>
          <p:cNvSpPr/>
          <p:nvPr/>
        </p:nvSpPr>
        <p:spPr>
          <a:xfrm>
            <a:off x="0" y="0"/>
            <a:ext cx="183000" cy="6858000"/>
          </a:xfrm>
          <a:prstGeom prst="rect">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7" name="Google Shape;97;p14"/>
          <p:cNvSpPr txBox="1"/>
          <p:nvPr/>
        </p:nvSpPr>
        <p:spPr>
          <a:xfrm>
            <a:off x="685800" y="457200"/>
            <a:ext cx="100584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WHERE WE STARTED · CHAPTER 1</a:t>
            </a:r>
            <a:endParaRPr/>
          </a:p>
        </p:txBody>
      </p:sp>
      <p:sp>
        <p:nvSpPr>
          <p:cNvPr id="98" name="Google Shape;98;p14"/>
          <p:cNvSpPr txBox="1"/>
          <p:nvPr/>
        </p:nvSpPr>
        <p:spPr>
          <a:xfrm>
            <a:off x="685800" y="822960"/>
            <a:ext cx="10881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lang="en-US" sz="3000">
                <a:solidFill>
                  <a:srgbClr val="FFFFFF"/>
                </a:solidFill>
              </a:rPr>
              <a:t>Why we are here</a:t>
            </a:r>
            <a:endParaRPr/>
          </a:p>
        </p:txBody>
      </p:sp>
      <p:pic>
        <p:nvPicPr>
          <p:cNvPr id="99" name="Google Shape;99;p14" title="gfx_burden (1).png"/>
          <p:cNvPicPr preferRelativeResize="0"/>
          <p:nvPr/>
        </p:nvPicPr>
        <p:blipFill>
          <a:blip r:embed="rId3">
            <a:alphaModFix/>
          </a:blip>
          <a:stretch>
            <a:fillRect/>
          </a:stretch>
        </p:blipFill>
        <p:spPr>
          <a:xfrm>
            <a:off x="335400" y="1529460"/>
            <a:ext cx="11703880" cy="490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04" name="Shape 104"/>
        <p:cNvGrpSpPr/>
        <p:nvPr/>
      </p:nvGrpSpPr>
      <p:grpSpPr>
        <a:xfrm>
          <a:off x="0" y="0"/>
          <a:ext cx="0" cy="0"/>
          <a:chOff x="0" y="0"/>
          <a:chExt cx="0" cy="0"/>
        </a:xfrm>
      </p:grpSpPr>
      <p:sp>
        <p:nvSpPr>
          <p:cNvPr id="105" name="Google Shape;105;p15"/>
          <p:cNvSpPr/>
          <p:nvPr/>
        </p:nvSpPr>
        <p:spPr>
          <a:xfrm>
            <a:off x="0" y="0"/>
            <a:ext cx="182880" cy="6858000"/>
          </a:xfrm>
          <a:prstGeom prst="rect">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6" name="Google Shape;106;p15"/>
          <p:cNvSpPr txBox="1"/>
          <p:nvPr/>
        </p:nvSpPr>
        <p:spPr>
          <a:xfrm>
            <a:off x="685800" y="457200"/>
            <a:ext cx="100584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WHERE WE STARTED · CHAPTER 1</a:t>
            </a:r>
            <a:endParaRPr/>
          </a:p>
        </p:txBody>
      </p:sp>
      <p:sp>
        <p:nvSpPr>
          <p:cNvPr id="107" name="Google Shape;107;p15"/>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3000" u="none" cap="none" strike="noStrike">
                <a:solidFill>
                  <a:srgbClr val="FFFFFF"/>
                </a:solidFill>
                <a:latin typeface="Arial"/>
                <a:ea typeface="Arial"/>
                <a:cs typeface="Arial"/>
                <a:sym typeface="Arial"/>
              </a:rPr>
              <a:t>We began with the omics</a:t>
            </a:r>
            <a:endParaRPr/>
          </a:p>
        </p:txBody>
      </p:sp>
      <p:sp>
        <p:nvSpPr>
          <p:cNvPr id="108" name="Google Shape;108;p15"/>
          <p:cNvSpPr txBox="1"/>
          <p:nvPr/>
        </p:nvSpPr>
        <p:spPr>
          <a:xfrm>
            <a:off x="685800" y="2135235"/>
            <a:ext cx="4572000" cy="3358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600" u="none" cap="none" strike="noStrike">
                <a:solidFill>
                  <a:srgbClr val="F2F4F5"/>
                </a:solidFill>
                <a:latin typeface="Arial"/>
                <a:ea typeface="Arial"/>
                <a:cs typeface="Arial"/>
                <a:sym typeface="Arial"/>
              </a:rPr>
              <a:t>Public EoE datasets — the 'existing data</a:t>
            </a:r>
            <a:endParaRPr/>
          </a:p>
          <a:p>
            <a:pPr indent="0" lvl="0" marL="0" marR="0" rtl="0" algn="l">
              <a:lnSpc>
                <a:spcPct val="108000"/>
              </a:lnSpc>
              <a:spcBef>
                <a:spcPts val="600"/>
              </a:spcBef>
              <a:spcAft>
                <a:spcPts val="0"/>
              </a:spcAft>
              <a:buNone/>
            </a:pPr>
            <a:r>
              <a:rPr b="1" i="0" lang="en-US" sz="1600" u="none" cap="none" strike="noStrike">
                <a:solidFill>
                  <a:srgbClr val="F2F4F5"/>
                </a:solidFill>
                <a:latin typeface="Arial"/>
                <a:ea typeface="Arial"/>
                <a:cs typeface="Arial"/>
                <a:sym typeface="Arial"/>
              </a:rPr>
              <a:t>and tools' the brief asks for:</a:t>
            </a:r>
            <a:endParaRPr/>
          </a:p>
          <a:p>
            <a:pPr indent="0" lvl="0" marL="0" marR="0" rtl="0" algn="l">
              <a:lnSpc>
                <a:spcPct val="108000"/>
              </a:lnSpc>
              <a:spcBef>
                <a:spcPts val="600"/>
              </a:spcBef>
              <a:spcAft>
                <a:spcPts val="0"/>
              </a:spcAft>
              <a:buNone/>
            </a:pPr>
            <a:r>
              <a:t/>
            </a:r>
            <a:endParaRPr b="1" i="0" sz="1600" u="none" cap="none" strike="noStrike">
              <a:solidFill>
                <a:srgbClr val="F2F4F5"/>
              </a:solidFill>
              <a:latin typeface="Arial"/>
              <a:ea typeface="Arial"/>
              <a:cs typeface="Arial"/>
              <a:sym typeface="Arial"/>
            </a:endParaRPr>
          </a:p>
          <a:p>
            <a:pPr indent="0" lvl="0" marL="0" marR="0" rtl="0" algn="l">
              <a:lnSpc>
                <a:spcPct val="108000"/>
              </a:lnSpc>
              <a:spcBef>
                <a:spcPts val="600"/>
              </a:spcBef>
              <a:spcAft>
                <a:spcPts val="0"/>
              </a:spcAft>
              <a:buNone/>
            </a:pPr>
            <a:r>
              <a:rPr b="0" i="0" lang="en-US" sz="1500" u="none" cap="none" strike="noStrike">
                <a:solidFill>
                  <a:srgbClr val="CFD6DB"/>
                </a:solidFill>
                <a:latin typeface="Arial"/>
                <a:ea typeface="Arial"/>
                <a:cs typeface="Arial"/>
                <a:sym typeface="Arial"/>
              </a:rPr>
              <a:t>• Bulk transcriptomes of esophageal biopsy</a:t>
            </a:r>
            <a:endParaRPr/>
          </a:p>
          <a:p>
            <a:pPr indent="0" lvl="0" marL="0" marR="0" rtl="0" algn="l">
              <a:lnSpc>
                <a:spcPct val="108000"/>
              </a:lnSpc>
              <a:spcBef>
                <a:spcPts val="600"/>
              </a:spcBef>
              <a:spcAft>
                <a:spcPts val="0"/>
              </a:spcAft>
              <a:buNone/>
            </a:pPr>
            <a:r>
              <a:rPr b="0" i="0" lang="en-US" sz="1500" u="none" cap="none" strike="noStrike">
                <a:solidFill>
                  <a:srgbClr val="CFD6DB"/>
                </a:solidFill>
                <a:latin typeface="Arial"/>
                <a:ea typeface="Arial"/>
                <a:cs typeface="Arial"/>
                <a:sym typeface="Arial"/>
              </a:rPr>
              <a:t>• Single-cell atlases of inflamed mucosa</a:t>
            </a:r>
            <a:endParaRPr/>
          </a:p>
          <a:p>
            <a:pPr indent="0" lvl="0" marL="0" marR="0" rtl="0" algn="l">
              <a:lnSpc>
                <a:spcPct val="108000"/>
              </a:lnSpc>
              <a:spcBef>
                <a:spcPts val="600"/>
              </a:spcBef>
              <a:spcAft>
                <a:spcPts val="0"/>
              </a:spcAft>
              <a:buNone/>
            </a:pPr>
            <a:r>
              <a:rPr b="0" i="0" lang="en-US" sz="1500" u="none" cap="none" strike="noStrike">
                <a:solidFill>
                  <a:srgbClr val="CFD6DB"/>
                </a:solidFill>
                <a:latin typeface="Arial"/>
                <a:ea typeface="Arial"/>
                <a:cs typeface="Arial"/>
                <a:sym typeface="Arial"/>
              </a:rPr>
              <a:t>• Proteomic &amp; clinical-trial evidence</a:t>
            </a:r>
            <a:endParaRPr/>
          </a:p>
          <a:p>
            <a:pPr indent="0" lvl="0" marL="0" marR="0" rtl="0" algn="l">
              <a:lnSpc>
                <a:spcPct val="108000"/>
              </a:lnSpc>
              <a:spcBef>
                <a:spcPts val="600"/>
              </a:spcBef>
              <a:spcAft>
                <a:spcPts val="0"/>
              </a:spcAft>
              <a:buNone/>
            </a:pPr>
            <a:r>
              <a:t/>
            </a:r>
            <a:endParaRPr b="0" i="0" sz="1500" u="none" cap="none" strike="noStrike">
              <a:solidFill>
                <a:srgbClr val="CFD6DB"/>
              </a:solidFill>
              <a:latin typeface="Arial"/>
              <a:ea typeface="Arial"/>
              <a:cs typeface="Arial"/>
              <a:sym typeface="Arial"/>
            </a:endParaRPr>
          </a:p>
          <a:p>
            <a:pPr indent="0" lvl="0" marL="0" marR="0" rtl="0" algn="l">
              <a:lnSpc>
                <a:spcPct val="108000"/>
              </a:lnSpc>
              <a:spcBef>
                <a:spcPts val="600"/>
              </a:spcBef>
              <a:spcAft>
                <a:spcPts val="0"/>
              </a:spcAft>
              <a:buNone/>
            </a:pPr>
            <a:r>
              <a:rPr b="1" i="0" lang="en-US" sz="1600" u="none" cap="none" strike="noStrike">
                <a:solidFill>
                  <a:srgbClr val="E86A5C"/>
                </a:solidFill>
                <a:latin typeface="Arial"/>
                <a:ea typeface="Arial"/>
                <a:cs typeface="Arial"/>
                <a:sym typeface="Arial"/>
              </a:rPr>
              <a:t>The question that started it all:</a:t>
            </a:r>
            <a:endParaRPr/>
          </a:p>
          <a:p>
            <a:pPr indent="0" lvl="0" marL="0" marR="0" rtl="0" algn="l">
              <a:lnSpc>
                <a:spcPct val="108000"/>
              </a:lnSpc>
              <a:spcBef>
                <a:spcPts val="600"/>
              </a:spcBef>
              <a:spcAft>
                <a:spcPts val="0"/>
              </a:spcAft>
              <a:buNone/>
            </a:pPr>
            <a:r>
              <a:rPr b="0" i="0" lang="en-US" sz="1600" u="none" cap="none" strike="noStrike">
                <a:solidFill>
                  <a:srgbClr val="FFFFFF"/>
                </a:solidFill>
                <a:latin typeface="Arial"/>
                <a:ea typeface="Arial"/>
                <a:cs typeface="Arial"/>
                <a:sym typeface="Arial"/>
              </a:rPr>
              <a:t>what is truly dysregulated here —</a:t>
            </a:r>
            <a:endParaRPr/>
          </a:p>
          <a:p>
            <a:pPr indent="0" lvl="0" marL="0" marR="0" rtl="0" algn="l">
              <a:lnSpc>
                <a:spcPct val="108000"/>
              </a:lnSpc>
              <a:spcBef>
                <a:spcPts val="600"/>
              </a:spcBef>
              <a:spcAft>
                <a:spcPts val="0"/>
              </a:spcAft>
              <a:buNone/>
            </a:pPr>
            <a:r>
              <a:rPr b="0" i="0" lang="en-US" sz="1600" u="none" cap="none" strike="noStrike">
                <a:solidFill>
                  <a:srgbClr val="FFFFFF"/>
                </a:solidFill>
                <a:latin typeface="Arial"/>
                <a:ea typeface="Arial"/>
                <a:cs typeface="Arial"/>
                <a:sym typeface="Arial"/>
              </a:rPr>
              <a:t>and can we act on it?</a:t>
            </a:r>
            <a:endParaRPr/>
          </a:p>
        </p:txBody>
      </p:sp>
      <p:sp>
        <p:nvSpPr>
          <p:cNvPr id="109" name="Google Shape;109;p15"/>
          <p:cNvSpPr txBox="1"/>
          <p:nvPr/>
        </p:nvSpPr>
        <p:spPr>
          <a:xfrm>
            <a:off x="5486400" y="5989320"/>
            <a:ext cx="603504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0" i="0" lang="en-US" sz="1100" u="none" cap="none" strike="noStrike">
                <a:solidFill>
                  <a:srgbClr val="9AA0A8"/>
                </a:solidFill>
                <a:latin typeface="Arial"/>
                <a:ea typeface="Arial"/>
                <a:cs typeface="Arial"/>
                <a:sym typeface="Arial"/>
              </a:rPr>
              <a:t>Meta-analysis volcano · pooled EoE cohorts</a:t>
            </a:r>
            <a:endParaRPr/>
          </a:p>
        </p:txBody>
      </p:sp>
      <p:pic>
        <p:nvPicPr>
          <p:cNvPr descr="dk2_volcano.png" id="110" name="Google Shape;110;p15"/>
          <p:cNvPicPr preferRelativeResize="0"/>
          <p:nvPr/>
        </p:nvPicPr>
        <p:blipFill rotWithShape="1">
          <a:blip r:embed="rId3">
            <a:alphaModFix/>
          </a:blip>
          <a:srcRect b="0" l="0" r="0" t="0"/>
          <a:stretch/>
        </p:blipFill>
        <p:spPr>
          <a:xfrm>
            <a:off x="5652515" y="774663"/>
            <a:ext cx="6084113" cy="50774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15" name="Shape 115"/>
        <p:cNvGrpSpPr/>
        <p:nvPr/>
      </p:nvGrpSpPr>
      <p:grpSpPr>
        <a:xfrm>
          <a:off x="0" y="0"/>
          <a:ext cx="0" cy="0"/>
          <a:chOff x="0" y="0"/>
          <a:chExt cx="0" cy="0"/>
        </a:xfrm>
      </p:grpSpPr>
      <p:sp>
        <p:nvSpPr>
          <p:cNvPr id="116" name="Google Shape;116;p16"/>
          <p:cNvSpPr/>
          <p:nvPr/>
        </p:nvSpPr>
        <p:spPr>
          <a:xfrm>
            <a:off x="0" y="0"/>
            <a:ext cx="182880" cy="6858000"/>
          </a:xfrm>
          <a:prstGeom prst="rect">
            <a:avLst/>
          </a:prstGeom>
          <a:solidFill>
            <a:srgbClr val="6DA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16"/>
          <p:cNvSpPr txBox="1"/>
          <p:nvPr/>
        </p:nvSpPr>
        <p:spPr>
          <a:xfrm>
            <a:off x="685800" y="457200"/>
            <a:ext cx="100584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2 · FROM SIGNAL TO TARGET</a:t>
            </a:r>
            <a:endParaRPr/>
          </a:p>
        </p:txBody>
      </p:sp>
      <p:sp>
        <p:nvSpPr>
          <p:cNvPr id="118" name="Google Shape;118;p16"/>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3000" u="none" cap="none" strike="noStrike">
                <a:solidFill>
                  <a:srgbClr val="FFFFFF"/>
                </a:solidFill>
                <a:latin typeface="Arial"/>
                <a:ea typeface="Arial"/>
                <a:cs typeface="Arial"/>
                <a:sym typeface="Arial"/>
              </a:rPr>
              <a:t>Differential expression → target discovery</a:t>
            </a:r>
            <a:endParaRPr/>
          </a:p>
        </p:txBody>
      </p:sp>
      <p:pic>
        <p:nvPicPr>
          <p:cNvPr descr="dk2_landscape.png" id="119" name="Google Shape;119;p16"/>
          <p:cNvPicPr preferRelativeResize="0"/>
          <p:nvPr/>
        </p:nvPicPr>
        <p:blipFill rotWithShape="1">
          <a:blip r:embed="rId3">
            <a:alphaModFix/>
          </a:blip>
          <a:srcRect b="0" l="0" r="0" t="0"/>
          <a:stretch/>
        </p:blipFill>
        <p:spPr>
          <a:xfrm>
            <a:off x="182875" y="2278925"/>
            <a:ext cx="6068876" cy="3571305"/>
          </a:xfrm>
          <a:prstGeom prst="rect">
            <a:avLst/>
          </a:prstGeom>
          <a:noFill/>
          <a:ln>
            <a:noFill/>
          </a:ln>
        </p:spPr>
      </p:pic>
      <p:pic>
        <p:nvPicPr>
          <p:cNvPr descr="dk2_funnel.png" id="120" name="Google Shape;120;p16"/>
          <p:cNvPicPr preferRelativeResize="0"/>
          <p:nvPr/>
        </p:nvPicPr>
        <p:blipFill rotWithShape="1">
          <a:blip r:embed="rId4">
            <a:alphaModFix/>
          </a:blip>
          <a:srcRect b="0" l="0" r="0" t="0"/>
          <a:stretch/>
        </p:blipFill>
        <p:spPr>
          <a:xfrm>
            <a:off x="6399025" y="1790075"/>
            <a:ext cx="5581372" cy="1861175"/>
          </a:xfrm>
          <a:prstGeom prst="rect">
            <a:avLst/>
          </a:prstGeom>
          <a:noFill/>
          <a:ln>
            <a:noFill/>
          </a:ln>
        </p:spPr>
      </p:pic>
      <p:pic>
        <p:nvPicPr>
          <p:cNvPr descr="vdb55a0a8_render_ccl26_close.png" id="121" name="Google Shape;121;p16"/>
          <p:cNvPicPr preferRelativeResize="0"/>
          <p:nvPr/>
        </p:nvPicPr>
        <p:blipFill rotWithShape="1">
          <a:blip r:embed="rId5">
            <a:alphaModFix/>
          </a:blip>
          <a:srcRect b="0" l="0" r="0" t="0"/>
          <a:stretch/>
        </p:blipFill>
        <p:spPr>
          <a:xfrm>
            <a:off x="6655475" y="4052124"/>
            <a:ext cx="2313427" cy="1982925"/>
          </a:xfrm>
          <a:prstGeom prst="rect">
            <a:avLst/>
          </a:prstGeom>
          <a:noFill/>
          <a:ln>
            <a:noFill/>
          </a:ln>
        </p:spPr>
      </p:pic>
      <p:pic>
        <p:nvPicPr>
          <p:cNvPr descr="v72ba3092_render_postn_close.png" id="122" name="Google Shape;122;p16"/>
          <p:cNvPicPr preferRelativeResize="0"/>
          <p:nvPr/>
        </p:nvPicPr>
        <p:blipFill rotWithShape="1">
          <a:blip r:embed="rId6">
            <a:alphaModFix/>
          </a:blip>
          <a:srcRect b="0" l="0" r="0" t="0"/>
          <a:stretch/>
        </p:blipFill>
        <p:spPr>
          <a:xfrm>
            <a:off x="9372630" y="4480570"/>
            <a:ext cx="1813560" cy="1554480"/>
          </a:xfrm>
          <a:prstGeom prst="rect">
            <a:avLst/>
          </a:prstGeom>
          <a:noFill/>
          <a:ln>
            <a:noFill/>
          </a:ln>
        </p:spPr>
      </p:pic>
      <p:sp>
        <p:nvSpPr>
          <p:cNvPr id="123" name="Google Shape;123;p16"/>
          <p:cNvSpPr txBox="1"/>
          <p:nvPr/>
        </p:nvSpPr>
        <p:spPr>
          <a:xfrm>
            <a:off x="6537950" y="4052118"/>
            <a:ext cx="3291900" cy="238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950" u="none" cap="none" strike="noStrike">
                <a:solidFill>
                  <a:schemeClr val="lt2"/>
                </a:solidFill>
                <a:latin typeface="Arial"/>
                <a:ea typeface="Arial"/>
                <a:cs typeface="Arial"/>
                <a:sym typeface="Arial"/>
              </a:rPr>
              <a:t>De novo binders, docked to real EoE targets</a:t>
            </a:r>
            <a:endParaRPr sz="13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28" name="Shape 128"/>
        <p:cNvGrpSpPr/>
        <p:nvPr/>
      </p:nvGrpSpPr>
      <p:grpSpPr>
        <a:xfrm>
          <a:off x="0" y="0"/>
          <a:ext cx="0" cy="0"/>
          <a:chOff x="0" y="0"/>
          <a:chExt cx="0" cy="0"/>
        </a:xfrm>
      </p:grpSpPr>
      <p:sp>
        <p:nvSpPr>
          <p:cNvPr id="129" name="Google Shape;129;p17"/>
          <p:cNvSpPr/>
          <p:nvPr/>
        </p:nvSpPr>
        <p:spPr>
          <a:xfrm>
            <a:off x="0" y="0"/>
            <a:ext cx="182880" cy="6858000"/>
          </a:xfrm>
          <a:prstGeom prst="rect">
            <a:avLst/>
          </a:prstGeom>
          <a:solidFill>
            <a:srgbClr val="E86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0" name="Google Shape;130;p17"/>
          <p:cNvSpPr txBox="1"/>
          <p:nvPr/>
        </p:nvSpPr>
        <p:spPr>
          <a:xfrm>
            <a:off x="685800" y="457200"/>
            <a:ext cx="100584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a:t>
            </a:r>
            <a:r>
              <a:rPr b="1" lang="en-US" sz="1300">
                <a:solidFill>
                  <a:srgbClr val="E86A5C"/>
                </a:solidFill>
              </a:rPr>
              <a:t>3</a:t>
            </a:r>
            <a:r>
              <a:rPr b="1" i="0" lang="en-US" sz="1300" u="none" cap="none" strike="noStrike">
                <a:solidFill>
                  <a:srgbClr val="E86A5C"/>
                </a:solidFill>
                <a:latin typeface="Arial"/>
                <a:ea typeface="Arial"/>
                <a:cs typeface="Arial"/>
                <a:sym typeface="Arial"/>
              </a:rPr>
              <a:t> · THE PIVOT</a:t>
            </a:r>
            <a:endParaRPr/>
          </a:p>
        </p:txBody>
      </p:sp>
      <p:sp>
        <p:nvSpPr>
          <p:cNvPr id="131" name="Google Shape;131;p17"/>
          <p:cNvSpPr txBox="1"/>
          <p:nvPr/>
        </p:nvSpPr>
        <p:spPr>
          <a:xfrm>
            <a:off x="685800" y="822960"/>
            <a:ext cx="10881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3000" u="none" cap="none" strike="noStrike">
                <a:solidFill>
                  <a:srgbClr val="FFFFFF"/>
                </a:solidFill>
                <a:latin typeface="Arial"/>
                <a:ea typeface="Arial"/>
                <a:cs typeface="Arial"/>
                <a:sym typeface="Arial"/>
              </a:rPr>
              <a:t>The Tolera Project: </a:t>
            </a:r>
            <a:r>
              <a:rPr b="1" lang="en-US" sz="3000">
                <a:solidFill>
                  <a:srgbClr val="FFFFFF"/>
                </a:solidFill>
              </a:rPr>
              <a:t>Target</a:t>
            </a:r>
            <a:r>
              <a:rPr b="1" i="0" lang="en-US" sz="3000" u="none" cap="none" strike="noStrike">
                <a:solidFill>
                  <a:srgbClr val="FFFFFF"/>
                </a:solidFill>
                <a:latin typeface="Arial"/>
                <a:ea typeface="Arial"/>
                <a:cs typeface="Arial"/>
                <a:sym typeface="Arial"/>
              </a:rPr>
              <a:t> the cause</a:t>
            </a:r>
            <a:endParaRPr/>
          </a:p>
        </p:txBody>
      </p:sp>
      <p:pic>
        <p:nvPicPr>
          <p:cNvPr id="132" name="Google Shape;132;p17" title="gfx_triad.png"/>
          <p:cNvPicPr preferRelativeResize="0"/>
          <p:nvPr/>
        </p:nvPicPr>
        <p:blipFill>
          <a:blip r:embed="rId3">
            <a:alphaModFix/>
          </a:blip>
          <a:stretch>
            <a:fillRect/>
          </a:stretch>
        </p:blipFill>
        <p:spPr>
          <a:xfrm>
            <a:off x="1270580" y="1555085"/>
            <a:ext cx="9650529" cy="48158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37" name="Shape 137"/>
        <p:cNvGrpSpPr/>
        <p:nvPr/>
      </p:nvGrpSpPr>
      <p:grpSpPr>
        <a:xfrm>
          <a:off x="0" y="0"/>
          <a:ext cx="0" cy="0"/>
          <a:chOff x="0" y="0"/>
          <a:chExt cx="0" cy="0"/>
        </a:xfrm>
      </p:grpSpPr>
      <p:sp>
        <p:nvSpPr>
          <p:cNvPr id="138" name="Google Shape;138;p18"/>
          <p:cNvSpPr/>
          <p:nvPr/>
        </p:nvSpPr>
        <p:spPr>
          <a:xfrm>
            <a:off x="0" y="0"/>
            <a:ext cx="182880" cy="6858000"/>
          </a:xfrm>
          <a:prstGeom prst="rect">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9" name="Google Shape;139;p18"/>
          <p:cNvSpPr txBox="1"/>
          <p:nvPr/>
        </p:nvSpPr>
        <p:spPr>
          <a:xfrm>
            <a:off x="685800" y="457200"/>
            <a:ext cx="100584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a:t>
            </a:r>
            <a:r>
              <a:rPr b="1" lang="en-US" sz="1300">
                <a:solidFill>
                  <a:srgbClr val="E86A5C"/>
                </a:solidFill>
              </a:rPr>
              <a:t>4</a:t>
            </a:r>
            <a:r>
              <a:rPr b="1" i="0" lang="en-US" sz="1300" u="none" cap="none" strike="noStrike">
                <a:solidFill>
                  <a:srgbClr val="E86A5C"/>
                </a:solidFill>
                <a:latin typeface="Arial"/>
                <a:ea typeface="Arial"/>
                <a:cs typeface="Arial"/>
                <a:sym typeface="Arial"/>
              </a:rPr>
              <a:t> · I HAD NEVER USED A PROTEIN MODEL</a:t>
            </a:r>
            <a:endParaRPr/>
          </a:p>
        </p:txBody>
      </p:sp>
      <p:sp>
        <p:nvSpPr>
          <p:cNvPr id="140" name="Google Shape;140;p18"/>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3000" u="none" cap="none" strike="noStrike">
                <a:solidFill>
                  <a:srgbClr val="FFFFFF"/>
                </a:solidFill>
                <a:latin typeface="Arial"/>
                <a:ea typeface="Arial"/>
                <a:cs typeface="Arial"/>
                <a:sym typeface="Arial"/>
              </a:rPr>
              <a:t>From target to designed protein</a:t>
            </a:r>
            <a:endParaRPr/>
          </a:p>
        </p:txBody>
      </p:sp>
      <p:pic>
        <p:nvPicPr>
          <p:cNvPr descr="gfx_design.png" id="141" name="Google Shape;141;p18"/>
          <p:cNvPicPr preferRelativeResize="0"/>
          <p:nvPr/>
        </p:nvPicPr>
        <p:blipFill rotWithShape="1">
          <a:blip r:embed="rId3">
            <a:alphaModFix/>
          </a:blip>
          <a:srcRect b="0" l="0" r="0" t="10834"/>
          <a:stretch/>
        </p:blipFill>
        <p:spPr>
          <a:xfrm>
            <a:off x="1031575" y="1810600"/>
            <a:ext cx="8718799" cy="3944449"/>
          </a:xfrm>
          <a:prstGeom prst="rect">
            <a:avLst/>
          </a:prstGeom>
          <a:noFill/>
          <a:ln>
            <a:noFill/>
          </a:ln>
        </p:spPr>
      </p:pic>
      <p:pic>
        <p:nvPicPr>
          <p:cNvPr id="142" name="Google Shape;142;p18" title="Screenshot 2026-07-10 at 8.05.41 PM.png"/>
          <p:cNvPicPr preferRelativeResize="0"/>
          <p:nvPr/>
        </p:nvPicPr>
        <p:blipFill>
          <a:blip r:embed="rId4">
            <a:alphaModFix/>
          </a:blip>
          <a:stretch>
            <a:fillRect/>
          </a:stretch>
        </p:blipFill>
        <p:spPr>
          <a:xfrm>
            <a:off x="9859430" y="3028737"/>
            <a:ext cx="1813574" cy="1508177"/>
          </a:xfrm>
          <a:prstGeom prst="rect">
            <a:avLst/>
          </a:prstGeom>
          <a:noFill/>
          <a:ln cap="flat" cmpd="sng" w="19050">
            <a:solidFill>
              <a:srgbClr val="6DA67A"/>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47" name="Shape 147"/>
        <p:cNvGrpSpPr/>
        <p:nvPr/>
      </p:nvGrpSpPr>
      <p:grpSpPr>
        <a:xfrm>
          <a:off x="0" y="0"/>
          <a:ext cx="0" cy="0"/>
          <a:chOff x="0" y="0"/>
          <a:chExt cx="0" cy="0"/>
        </a:xfrm>
      </p:grpSpPr>
      <p:sp>
        <p:nvSpPr>
          <p:cNvPr id="148" name="Google Shape;148;p19"/>
          <p:cNvSpPr/>
          <p:nvPr/>
        </p:nvSpPr>
        <p:spPr>
          <a:xfrm>
            <a:off x="0" y="0"/>
            <a:ext cx="182880" cy="6858000"/>
          </a:xfrm>
          <a:prstGeom prst="rect">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9"/>
          <p:cNvSpPr txBox="1"/>
          <p:nvPr/>
        </p:nvSpPr>
        <p:spPr>
          <a:xfrm>
            <a:off x="685800" y="457200"/>
            <a:ext cx="100584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6 · FROM WEEK TO ROADMAP</a:t>
            </a:r>
            <a:endParaRPr/>
          </a:p>
        </p:txBody>
      </p:sp>
      <p:sp>
        <p:nvSpPr>
          <p:cNvPr id="150" name="Google Shape;150;p19"/>
          <p:cNvSpPr txBox="1"/>
          <p:nvPr/>
        </p:nvSpPr>
        <p:spPr>
          <a:xfrm>
            <a:off x="685800" y="822960"/>
            <a:ext cx="10881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lang="en-US" sz="3000">
                <a:solidFill>
                  <a:srgbClr val="FFFFFF"/>
                </a:solidFill>
              </a:rPr>
              <a:t>A </a:t>
            </a:r>
            <a:r>
              <a:rPr b="1" i="0" lang="en-US" sz="3000" u="none" cap="none" strike="noStrike">
                <a:solidFill>
                  <a:srgbClr val="FFFFFF"/>
                </a:solidFill>
                <a:latin typeface="Arial"/>
                <a:ea typeface="Arial"/>
                <a:cs typeface="Arial"/>
                <a:sym typeface="Arial"/>
              </a:rPr>
              <a:t>full AI-to-clinic plan</a:t>
            </a:r>
            <a:endParaRPr/>
          </a:p>
        </p:txBody>
      </p:sp>
      <p:sp>
        <p:nvSpPr>
          <p:cNvPr id="151" name="Google Shape;151;p19"/>
          <p:cNvSpPr txBox="1"/>
          <p:nvPr/>
        </p:nvSpPr>
        <p:spPr>
          <a:xfrm>
            <a:off x="8437200" y="1853225"/>
            <a:ext cx="3383400" cy="39126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500" u="none" cap="none" strike="noStrike">
                <a:solidFill>
                  <a:srgbClr val="E86A5C"/>
                </a:solidFill>
                <a:latin typeface="Arial"/>
                <a:ea typeface="Arial"/>
                <a:cs typeface="Arial"/>
                <a:sym typeface="Arial"/>
              </a:rPr>
              <a:t>Out of one week:</a:t>
            </a:r>
            <a:endParaRPr sz="1500"/>
          </a:p>
          <a:p>
            <a:pPr indent="0" lvl="0" marL="0" marR="0" rtl="0" algn="l">
              <a:lnSpc>
                <a:spcPct val="108000"/>
              </a:lnSpc>
              <a:spcBef>
                <a:spcPts val="600"/>
              </a:spcBef>
              <a:spcAft>
                <a:spcPts val="0"/>
              </a:spcAft>
              <a:buNone/>
            </a:pPr>
            <a:r>
              <a:rPr b="0" i="0" lang="en-US" sz="1500" u="none" cap="none" strike="noStrike">
                <a:solidFill>
                  <a:srgbClr val="F2F4F5"/>
                </a:solidFill>
                <a:latin typeface="Arial"/>
                <a:ea typeface="Arial"/>
                <a:cs typeface="Arial"/>
                <a:sym typeface="Arial"/>
              </a:rPr>
              <a:t>• 2 Peer-review–style manuscripts</a:t>
            </a:r>
            <a:endParaRPr sz="1500"/>
          </a:p>
          <a:p>
            <a:pPr indent="0" lvl="0" marL="0" marR="0" rtl="0" algn="l">
              <a:lnSpc>
                <a:spcPct val="108000"/>
              </a:lnSpc>
              <a:spcBef>
                <a:spcPts val="600"/>
              </a:spcBef>
              <a:spcAft>
                <a:spcPts val="0"/>
              </a:spcAft>
              <a:buNone/>
            </a:pPr>
            <a:r>
              <a:rPr b="0" i="0" lang="en-US" sz="1500" u="none" cap="none" strike="noStrike">
                <a:solidFill>
                  <a:srgbClr val="9AA0A8"/>
                </a:solidFill>
                <a:latin typeface="Arial"/>
                <a:ea typeface="Arial"/>
                <a:cs typeface="Arial"/>
                <a:sym typeface="Arial"/>
              </a:rPr>
              <a:t>  with synthetic reviewer responses</a:t>
            </a:r>
            <a:endParaRPr b="0" i="0" sz="1500" u="none" cap="none" strike="noStrike">
              <a:solidFill>
                <a:srgbClr val="9AA0A8"/>
              </a:solidFill>
              <a:latin typeface="Arial"/>
              <a:ea typeface="Arial"/>
              <a:cs typeface="Arial"/>
              <a:sym typeface="Arial"/>
            </a:endParaRPr>
          </a:p>
          <a:p>
            <a:pPr indent="0" lvl="0" marL="0" marR="0" rtl="0" algn="l">
              <a:lnSpc>
                <a:spcPct val="108000"/>
              </a:lnSpc>
              <a:spcBef>
                <a:spcPts val="600"/>
              </a:spcBef>
              <a:spcAft>
                <a:spcPts val="0"/>
              </a:spcAft>
              <a:buNone/>
            </a:pPr>
            <a:r>
              <a:t/>
            </a:r>
            <a:endParaRPr sz="1500">
              <a:solidFill>
                <a:srgbClr val="9AA0A8"/>
              </a:solidFill>
            </a:endParaRPr>
          </a:p>
          <a:p>
            <a:pPr indent="0" lvl="0" marL="0" marR="0" rtl="0" algn="l">
              <a:lnSpc>
                <a:spcPct val="108000"/>
              </a:lnSpc>
              <a:spcBef>
                <a:spcPts val="600"/>
              </a:spcBef>
              <a:spcAft>
                <a:spcPts val="0"/>
              </a:spcAft>
              <a:buNone/>
            </a:pPr>
            <a:r>
              <a:rPr b="0" i="0" lang="en-US" sz="1500" u="none" cap="none" strike="noStrike">
                <a:solidFill>
                  <a:srgbClr val="F2F4F5"/>
                </a:solidFill>
                <a:latin typeface="Arial"/>
                <a:ea typeface="Arial"/>
                <a:cs typeface="Arial"/>
                <a:sym typeface="Arial"/>
              </a:rPr>
              <a:t>• Preclinical → IND roadmap</a:t>
            </a:r>
            <a:endParaRPr b="0" i="0" sz="1500" u="none" cap="none" strike="noStrike">
              <a:solidFill>
                <a:srgbClr val="F2F4F5"/>
              </a:solidFill>
              <a:latin typeface="Arial"/>
              <a:ea typeface="Arial"/>
              <a:cs typeface="Arial"/>
              <a:sym typeface="Arial"/>
            </a:endParaRPr>
          </a:p>
          <a:p>
            <a:pPr indent="0" lvl="0" marL="0" marR="0" rtl="0" algn="l">
              <a:lnSpc>
                <a:spcPct val="108000"/>
              </a:lnSpc>
              <a:spcBef>
                <a:spcPts val="600"/>
              </a:spcBef>
              <a:spcAft>
                <a:spcPts val="0"/>
              </a:spcAft>
              <a:buNone/>
            </a:pPr>
            <a:r>
              <a:t/>
            </a:r>
            <a:endParaRPr sz="1500">
              <a:solidFill>
                <a:srgbClr val="F2F4F5"/>
              </a:solidFill>
            </a:endParaRPr>
          </a:p>
          <a:p>
            <a:pPr indent="0" lvl="0" marL="0" marR="0" rtl="0" algn="l">
              <a:lnSpc>
                <a:spcPct val="108000"/>
              </a:lnSpc>
              <a:spcBef>
                <a:spcPts val="600"/>
              </a:spcBef>
              <a:spcAft>
                <a:spcPts val="0"/>
              </a:spcAft>
              <a:buNone/>
            </a:pPr>
            <a:r>
              <a:rPr b="0" i="0" lang="en-US" sz="1500" u="none" cap="none" strike="noStrike">
                <a:solidFill>
                  <a:srgbClr val="F2F4F5"/>
                </a:solidFill>
                <a:latin typeface="Arial"/>
                <a:ea typeface="Arial"/>
                <a:cs typeface="Arial"/>
                <a:sym typeface="Arial"/>
              </a:rPr>
              <a:t>• Regulatory &amp; market strategy</a:t>
            </a:r>
            <a:endParaRPr b="0" i="0" sz="1500" u="none" cap="none" strike="noStrike">
              <a:solidFill>
                <a:srgbClr val="F2F4F5"/>
              </a:solidFill>
              <a:latin typeface="Arial"/>
              <a:ea typeface="Arial"/>
              <a:cs typeface="Arial"/>
              <a:sym typeface="Arial"/>
            </a:endParaRPr>
          </a:p>
          <a:p>
            <a:pPr indent="0" lvl="0" marL="0" marR="0" rtl="0" algn="l">
              <a:lnSpc>
                <a:spcPct val="108000"/>
              </a:lnSpc>
              <a:spcBef>
                <a:spcPts val="600"/>
              </a:spcBef>
              <a:spcAft>
                <a:spcPts val="0"/>
              </a:spcAft>
              <a:buNone/>
            </a:pPr>
            <a:r>
              <a:t/>
            </a:r>
            <a:endParaRPr sz="1500">
              <a:solidFill>
                <a:srgbClr val="F2F4F5"/>
              </a:solidFill>
            </a:endParaRPr>
          </a:p>
          <a:p>
            <a:pPr indent="0" lvl="0" marL="0" marR="0" rtl="0" algn="l">
              <a:lnSpc>
                <a:spcPct val="108000"/>
              </a:lnSpc>
              <a:spcBef>
                <a:spcPts val="600"/>
              </a:spcBef>
              <a:spcAft>
                <a:spcPts val="0"/>
              </a:spcAft>
              <a:buNone/>
            </a:pPr>
            <a:r>
              <a:rPr b="0" i="0" lang="en-US" sz="1500" u="none" cap="none" strike="noStrike">
                <a:solidFill>
                  <a:srgbClr val="F2F4F5"/>
                </a:solidFill>
                <a:latin typeface="Arial"/>
                <a:ea typeface="Arial"/>
                <a:cs typeface="Arial"/>
                <a:sym typeface="Arial"/>
              </a:rPr>
              <a:t>• The Project Tolera deck</a:t>
            </a:r>
            <a:endParaRPr sz="1500"/>
          </a:p>
          <a:p>
            <a:pPr indent="0" lvl="0" marL="0" marR="0" rtl="0" algn="l">
              <a:lnSpc>
                <a:spcPct val="108000"/>
              </a:lnSpc>
              <a:spcBef>
                <a:spcPts val="600"/>
              </a:spcBef>
              <a:spcAft>
                <a:spcPts val="0"/>
              </a:spcAft>
              <a:buNone/>
            </a:pPr>
            <a:r>
              <a:t/>
            </a:r>
            <a:endParaRPr b="0" i="0" sz="1500" u="none" cap="none" strike="noStrike">
              <a:solidFill>
                <a:srgbClr val="F2F4F5"/>
              </a:solidFill>
              <a:latin typeface="Arial"/>
              <a:ea typeface="Arial"/>
              <a:cs typeface="Arial"/>
              <a:sym typeface="Arial"/>
            </a:endParaRPr>
          </a:p>
          <a:p>
            <a:pPr indent="0" lvl="0" marL="0" marR="0" rtl="0" algn="l">
              <a:lnSpc>
                <a:spcPct val="108000"/>
              </a:lnSpc>
              <a:spcBef>
                <a:spcPts val="600"/>
              </a:spcBef>
              <a:spcAft>
                <a:spcPts val="0"/>
              </a:spcAft>
              <a:buNone/>
            </a:pPr>
            <a:r>
              <a:rPr b="1" i="0" lang="en-US" sz="1500" u="none" cap="none" strike="noStrike">
                <a:solidFill>
                  <a:srgbClr val="FFFFFF"/>
                </a:solidFill>
                <a:latin typeface="Arial"/>
                <a:ea typeface="Arial"/>
                <a:cs typeface="Arial"/>
                <a:sym typeface="Arial"/>
              </a:rPr>
              <a:t>A credible line from a public</a:t>
            </a:r>
            <a:endParaRPr sz="1500"/>
          </a:p>
          <a:p>
            <a:pPr indent="0" lvl="0" marL="0" marR="0" rtl="0" algn="l">
              <a:lnSpc>
                <a:spcPct val="108000"/>
              </a:lnSpc>
              <a:spcBef>
                <a:spcPts val="600"/>
              </a:spcBef>
              <a:spcAft>
                <a:spcPts val="0"/>
              </a:spcAft>
              <a:buNone/>
            </a:pPr>
            <a:r>
              <a:rPr b="1" i="0" lang="en-US" sz="1500" u="none" cap="none" strike="noStrike">
                <a:solidFill>
                  <a:srgbClr val="1F7A8C"/>
                </a:solidFill>
                <a:latin typeface="Arial"/>
                <a:ea typeface="Arial"/>
                <a:cs typeface="Arial"/>
                <a:sym typeface="Arial"/>
              </a:rPr>
              <a:t>dataset to the clinic.</a:t>
            </a:r>
            <a:endParaRPr sz="1500"/>
          </a:p>
        </p:txBody>
      </p:sp>
      <p:pic>
        <p:nvPicPr>
          <p:cNvPr descr="dk2_roadmap.png" id="152" name="Google Shape;152;p19"/>
          <p:cNvPicPr preferRelativeResize="0"/>
          <p:nvPr/>
        </p:nvPicPr>
        <p:blipFill rotWithShape="1">
          <a:blip r:embed="rId3">
            <a:alphaModFix/>
          </a:blip>
          <a:srcRect b="0" l="0" r="0" t="0"/>
          <a:stretch/>
        </p:blipFill>
        <p:spPr>
          <a:xfrm>
            <a:off x="256050" y="1621250"/>
            <a:ext cx="7973551" cy="4740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57" name="Shape 157"/>
        <p:cNvGrpSpPr/>
        <p:nvPr/>
      </p:nvGrpSpPr>
      <p:grpSpPr>
        <a:xfrm>
          <a:off x="0" y="0"/>
          <a:ext cx="0" cy="0"/>
          <a:chOff x="0" y="0"/>
          <a:chExt cx="0" cy="0"/>
        </a:xfrm>
      </p:grpSpPr>
      <p:sp>
        <p:nvSpPr>
          <p:cNvPr id="158" name="Google Shape;158;p20"/>
          <p:cNvSpPr/>
          <p:nvPr/>
        </p:nvSpPr>
        <p:spPr>
          <a:xfrm>
            <a:off x="0" y="0"/>
            <a:ext cx="182880" cy="6858000"/>
          </a:xfrm>
          <a:prstGeom prst="rect">
            <a:avLst/>
          </a:prstGeom>
          <a:solidFill>
            <a:srgbClr val="E86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9" name="Google Shape;159;p20"/>
          <p:cNvSpPr txBox="1"/>
          <p:nvPr/>
        </p:nvSpPr>
        <p:spPr>
          <a:xfrm>
            <a:off x="685800" y="457200"/>
            <a:ext cx="100584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5 · LEARNING BY BUILDING</a:t>
            </a:r>
            <a:endParaRPr/>
          </a:p>
        </p:txBody>
      </p:sp>
      <p:sp>
        <p:nvSpPr>
          <p:cNvPr id="160" name="Google Shape;160;p20"/>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3000" u="none" cap="none" strike="noStrike">
                <a:solidFill>
                  <a:srgbClr val="FFFFFF"/>
                </a:solidFill>
                <a:latin typeface="Arial"/>
                <a:ea typeface="Arial"/>
                <a:cs typeface="Arial"/>
                <a:sym typeface="Arial"/>
              </a:rPr>
              <a:t>I built skills and pushed them to the world</a:t>
            </a:r>
            <a:endParaRPr/>
          </a:p>
        </p:txBody>
      </p:sp>
      <p:sp>
        <p:nvSpPr>
          <p:cNvPr id="161" name="Google Shape;161;p20"/>
          <p:cNvSpPr/>
          <p:nvPr/>
        </p:nvSpPr>
        <p:spPr>
          <a:xfrm>
            <a:off x="685800" y="1828800"/>
            <a:ext cx="566928" cy="566928"/>
          </a:xfrm>
          <a:prstGeom prst="roundRect">
            <a:avLst>
              <a:gd fmla="val 16667" name="adj"/>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2" name="Google Shape;162;p20"/>
          <p:cNvSpPr txBox="1"/>
          <p:nvPr/>
        </p:nvSpPr>
        <p:spPr>
          <a:xfrm>
            <a:off x="685800" y="1828800"/>
            <a:ext cx="566928" cy="566928"/>
          </a:xfrm>
          <a:prstGeom prst="rect">
            <a:avLst/>
          </a:prstGeom>
          <a:noFill/>
          <a:ln>
            <a:noFill/>
          </a:ln>
        </p:spPr>
        <p:txBody>
          <a:bodyPr anchorCtr="0" anchor="ctr" bIns="45700" lIns="91425" spcFirstLastPara="1" rIns="91425" wrap="square" tIns="45700">
            <a:spAutoFit/>
          </a:bodyPr>
          <a:lstStyle/>
          <a:p>
            <a:pPr indent="0" lvl="0" marL="0" marR="0" rtl="0" algn="ctr">
              <a:lnSpc>
                <a:spcPct val="108000"/>
              </a:lnSpc>
              <a:spcBef>
                <a:spcPts val="0"/>
              </a:spcBef>
              <a:spcAft>
                <a:spcPts val="0"/>
              </a:spcAft>
              <a:buNone/>
            </a:pPr>
            <a:r>
              <a:rPr b="1" i="0" lang="en-US" sz="2200" u="none" cap="none" strike="noStrike">
                <a:solidFill>
                  <a:srgbClr val="FFFFFF"/>
                </a:solidFill>
                <a:latin typeface="Arial"/>
                <a:ea typeface="Arial"/>
                <a:cs typeface="Arial"/>
                <a:sym typeface="Arial"/>
              </a:rPr>
              <a:t>1</a:t>
            </a:r>
            <a:endParaRPr/>
          </a:p>
        </p:txBody>
      </p:sp>
      <p:sp>
        <p:nvSpPr>
          <p:cNvPr id="163" name="Google Shape;163;p20"/>
          <p:cNvSpPr txBox="1"/>
          <p:nvPr/>
        </p:nvSpPr>
        <p:spPr>
          <a:xfrm>
            <a:off x="1463040" y="1810512"/>
            <a:ext cx="5212080" cy="868680"/>
          </a:xfrm>
          <a:prstGeom prst="rect">
            <a:avLst/>
          </a:prstGeom>
          <a:noFill/>
          <a:ln>
            <a:noFill/>
          </a:ln>
        </p:spPr>
        <p:txBody>
          <a:bodyPr anchorCtr="0" anchor="ctr" bIns="45700" lIns="91425" spcFirstLastPara="1" rIns="91425" wrap="square" tIns="45700">
            <a:spAutoFit/>
          </a:bodyPr>
          <a:lstStyle/>
          <a:p>
            <a:pPr indent="0" lvl="0" marL="0" marR="0" rtl="0" algn="l">
              <a:lnSpc>
                <a:spcPct val="108000"/>
              </a:lnSpc>
              <a:spcBef>
                <a:spcPts val="0"/>
              </a:spcBef>
              <a:spcAft>
                <a:spcPts val="0"/>
              </a:spcAft>
              <a:buNone/>
            </a:pPr>
            <a:r>
              <a:rPr b="1" i="0" lang="en-US" sz="1700" u="none" cap="none" strike="noStrike">
                <a:solidFill>
                  <a:srgbClr val="FFFFFF"/>
                </a:solidFill>
                <a:latin typeface="Arial"/>
                <a:ea typeface="Arial"/>
                <a:cs typeface="Arial"/>
                <a:sym typeface="Arial"/>
              </a:rPr>
              <a:t>Created GitHub &amp; Modal accounts</a:t>
            </a:r>
            <a:endParaRPr/>
          </a:p>
          <a:p>
            <a:pPr indent="0" lvl="0" marL="0" marR="0" rtl="0" algn="l">
              <a:lnSpc>
                <a:spcPct val="108000"/>
              </a:lnSpc>
              <a:spcBef>
                <a:spcPts val="200"/>
              </a:spcBef>
              <a:spcAft>
                <a:spcPts val="0"/>
              </a:spcAft>
              <a:buNone/>
            </a:pPr>
            <a:r>
              <a:rPr b="0" i="0" lang="en-US" sz="1350" u="none" cap="none" strike="noStrike">
                <a:solidFill>
                  <a:srgbClr val="9AA0A8"/>
                </a:solidFill>
                <a:latin typeface="Arial"/>
                <a:ea typeface="Arial"/>
                <a:cs typeface="Arial"/>
                <a:sym typeface="Arial"/>
              </a:rPr>
              <a:t>First time ever — from zero to publishing.</a:t>
            </a:r>
            <a:endParaRPr/>
          </a:p>
        </p:txBody>
      </p:sp>
      <p:sp>
        <p:nvSpPr>
          <p:cNvPr id="164" name="Google Shape;164;p20"/>
          <p:cNvSpPr/>
          <p:nvPr/>
        </p:nvSpPr>
        <p:spPr>
          <a:xfrm>
            <a:off x="685800" y="2871216"/>
            <a:ext cx="566928" cy="566928"/>
          </a:xfrm>
          <a:prstGeom prst="roundRect">
            <a:avLst>
              <a:gd fmla="val 16667" name="adj"/>
            </a:avLst>
          </a:prstGeom>
          <a:solidFill>
            <a:srgbClr val="E86A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5" name="Google Shape;165;p20"/>
          <p:cNvSpPr txBox="1"/>
          <p:nvPr/>
        </p:nvSpPr>
        <p:spPr>
          <a:xfrm>
            <a:off x="685800" y="2871216"/>
            <a:ext cx="566928" cy="566928"/>
          </a:xfrm>
          <a:prstGeom prst="rect">
            <a:avLst/>
          </a:prstGeom>
          <a:noFill/>
          <a:ln>
            <a:noFill/>
          </a:ln>
        </p:spPr>
        <p:txBody>
          <a:bodyPr anchorCtr="0" anchor="ctr" bIns="45700" lIns="91425" spcFirstLastPara="1" rIns="91425" wrap="square" tIns="45700">
            <a:spAutoFit/>
          </a:bodyPr>
          <a:lstStyle/>
          <a:p>
            <a:pPr indent="0" lvl="0" marL="0" marR="0" rtl="0" algn="ctr">
              <a:lnSpc>
                <a:spcPct val="108000"/>
              </a:lnSpc>
              <a:spcBef>
                <a:spcPts val="0"/>
              </a:spcBef>
              <a:spcAft>
                <a:spcPts val="0"/>
              </a:spcAft>
              <a:buNone/>
            </a:pPr>
            <a:r>
              <a:rPr b="1" i="0" lang="en-US" sz="2200" u="none" cap="none" strike="noStrike">
                <a:solidFill>
                  <a:srgbClr val="FFFFFF"/>
                </a:solidFill>
                <a:latin typeface="Arial"/>
                <a:ea typeface="Arial"/>
                <a:cs typeface="Arial"/>
                <a:sym typeface="Arial"/>
              </a:rPr>
              <a:t>2</a:t>
            </a:r>
            <a:endParaRPr/>
          </a:p>
        </p:txBody>
      </p:sp>
      <p:sp>
        <p:nvSpPr>
          <p:cNvPr id="166" name="Google Shape;166;p20"/>
          <p:cNvSpPr txBox="1"/>
          <p:nvPr/>
        </p:nvSpPr>
        <p:spPr>
          <a:xfrm>
            <a:off x="1463040" y="2852928"/>
            <a:ext cx="5212080" cy="868680"/>
          </a:xfrm>
          <a:prstGeom prst="rect">
            <a:avLst/>
          </a:prstGeom>
          <a:noFill/>
          <a:ln>
            <a:noFill/>
          </a:ln>
        </p:spPr>
        <p:txBody>
          <a:bodyPr anchorCtr="0" anchor="ctr" bIns="45700" lIns="91425" spcFirstLastPara="1" rIns="91425" wrap="square" tIns="45700">
            <a:spAutoFit/>
          </a:bodyPr>
          <a:lstStyle/>
          <a:p>
            <a:pPr indent="0" lvl="0" marL="0" marR="0" rtl="0" algn="l">
              <a:lnSpc>
                <a:spcPct val="108000"/>
              </a:lnSpc>
              <a:spcBef>
                <a:spcPts val="0"/>
              </a:spcBef>
              <a:spcAft>
                <a:spcPts val="0"/>
              </a:spcAft>
              <a:buNone/>
            </a:pPr>
            <a:r>
              <a:rPr b="1" i="0" lang="en-US" sz="1700" u="none" cap="none" strike="noStrike">
                <a:solidFill>
                  <a:srgbClr val="FFFFFF"/>
                </a:solidFill>
                <a:latin typeface="Arial"/>
                <a:ea typeface="Arial"/>
                <a:cs typeface="Arial"/>
                <a:sym typeface="Arial"/>
              </a:rPr>
              <a:t>Published my first skills</a:t>
            </a:r>
            <a:endParaRPr/>
          </a:p>
          <a:p>
            <a:pPr indent="0" lvl="0" marL="0" marR="0" rtl="0" algn="l">
              <a:lnSpc>
                <a:spcPct val="108000"/>
              </a:lnSpc>
              <a:spcBef>
                <a:spcPts val="200"/>
              </a:spcBef>
              <a:spcAft>
                <a:spcPts val="0"/>
              </a:spcAft>
              <a:buNone/>
            </a:pPr>
            <a:r>
              <a:rPr b="0" i="0" lang="en-US" sz="1350" u="none" cap="none" strike="noStrike">
                <a:solidFill>
                  <a:srgbClr val="9AA0A8"/>
                </a:solidFill>
                <a:latin typeface="Arial"/>
                <a:ea typeface="Arial"/>
                <a:cs typeface="Arial"/>
                <a:sym typeface="Arial"/>
              </a:rPr>
              <a:t>Reusable pipelines anyone can run.</a:t>
            </a:r>
            <a:endParaRPr/>
          </a:p>
        </p:txBody>
      </p:sp>
      <p:sp>
        <p:nvSpPr>
          <p:cNvPr id="167" name="Google Shape;167;p20"/>
          <p:cNvSpPr/>
          <p:nvPr/>
        </p:nvSpPr>
        <p:spPr>
          <a:xfrm>
            <a:off x="685800" y="3913632"/>
            <a:ext cx="566928" cy="566928"/>
          </a:xfrm>
          <a:prstGeom prst="roundRect">
            <a:avLst>
              <a:gd fmla="val 16667" name="adj"/>
            </a:avLst>
          </a:prstGeom>
          <a:solidFill>
            <a:srgbClr val="6DA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8" name="Google Shape;168;p20"/>
          <p:cNvSpPr txBox="1"/>
          <p:nvPr/>
        </p:nvSpPr>
        <p:spPr>
          <a:xfrm>
            <a:off x="685800" y="3913632"/>
            <a:ext cx="566928" cy="566928"/>
          </a:xfrm>
          <a:prstGeom prst="rect">
            <a:avLst/>
          </a:prstGeom>
          <a:noFill/>
          <a:ln>
            <a:noFill/>
          </a:ln>
        </p:spPr>
        <p:txBody>
          <a:bodyPr anchorCtr="0" anchor="ctr" bIns="45700" lIns="91425" spcFirstLastPara="1" rIns="91425" wrap="square" tIns="45700">
            <a:spAutoFit/>
          </a:bodyPr>
          <a:lstStyle/>
          <a:p>
            <a:pPr indent="0" lvl="0" marL="0" marR="0" rtl="0" algn="ctr">
              <a:lnSpc>
                <a:spcPct val="108000"/>
              </a:lnSpc>
              <a:spcBef>
                <a:spcPts val="0"/>
              </a:spcBef>
              <a:spcAft>
                <a:spcPts val="0"/>
              </a:spcAft>
              <a:buNone/>
            </a:pPr>
            <a:r>
              <a:rPr b="1" i="0" lang="en-US" sz="2200" u="none" cap="none" strike="noStrike">
                <a:solidFill>
                  <a:srgbClr val="FFFFFF"/>
                </a:solidFill>
                <a:latin typeface="Arial"/>
                <a:ea typeface="Arial"/>
                <a:cs typeface="Arial"/>
                <a:sym typeface="Arial"/>
              </a:rPr>
              <a:t>3</a:t>
            </a:r>
            <a:endParaRPr/>
          </a:p>
        </p:txBody>
      </p:sp>
      <p:sp>
        <p:nvSpPr>
          <p:cNvPr id="169" name="Google Shape;169;p20"/>
          <p:cNvSpPr txBox="1"/>
          <p:nvPr/>
        </p:nvSpPr>
        <p:spPr>
          <a:xfrm>
            <a:off x="1463040" y="3895344"/>
            <a:ext cx="5212080" cy="868680"/>
          </a:xfrm>
          <a:prstGeom prst="rect">
            <a:avLst/>
          </a:prstGeom>
          <a:noFill/>
          <a:ln>
            <a:noFill/>
          </a:ln>
        </p:spPr>
        <p:txBody>
          <a:bodyPr anchorCtr="0" anchor="ctr" bIns="45700" lIns="91425" spcFirstLastPara="1" rIns="91425" wrap="square" tIns="45700">
            <a:spAutoFit/>
          </a:bodyPr>
          <a:lstStyle/>
          <a:p>
            <a:pPr indent="0" lvl="0" marL="0" marR="0" rtl="0" algn="l">
              <a:lnSpc>
                <a:spcPct val="108000"/>
              </a:lnSpc>
              <a:spcBef>
                <a:spcPts val="0"/>
              </a:spcBef>
              <a:spcAft>
                <a:spcPts val="0"/>
              </a:spcAft>
              <a:buNone/>
            </a:pPr>
            <a:r>
              <a:rPr b="1" i="0" lang="en-US" sz="1700" u="none" cap="none" strike="noStrike">
                <a:solidFill>
                  <a:srgbClr val="FFFFFF"/>
                </a:solidFill>
                <a:latin typeface="Arial"/>
                <a:ea typeface="Arial"/>
                <a:cs typeface="Arial"/>
                <a:sym typeface="Arial"/>
              </a:rPr>
              <a:t>Learned ChimeraX &amp; Blender</a:t>
            </a:r>
            <a:endParaRPr/>
          </a:p>
          <a:p>
            <a:pPr indent="0" lvl="0" marL="0" marR="0" rtl="0" algn="l">
              <a:lnSpc>
                <a:spcPct val="108000"/>
              </a:lnSpc>
              <a:spcBef>
                <a:spcPts val="200"/>
              </a:spcBef>
              <a:spcAft>
                <a:spcPts val="0"/>
              </a:spcAft>
              <a:buNone/>
            </a:pPr>
            <a:r>
              <a:rPr b="0" i="0" lang="en-US" sz="1350" u="none" cap="none" strike="noStrike">
                <a:solidFill>
                  <a:srgbClr val="9AA0A8"/>
                </a:solidFill>
                <a:latin typeface="Arial"/>
                <a:ea typeface="Arial"/>
                <a:cs typeface="Arial"/>
                <a:sym typeface="Arial"/>
              </a:rPr>
              <a:t>Rendered my own molecular videos…</a:t>
            </a:r>
            <a:endParaRPr/>
          </a:p>
        </p:txBody>
      </p:sp>
      <p:sp>
        <p:nvSpPr>
          <p:cNvPr id="170" name="Google Shape;170;p20"/>
          <p:cNvSpPr/>
          <p:nvPr/>
        </p:nvSpPr>
        <p:spPr>
          <a:xfrm>
            <a:off x="685800" y="4956048"/>
            <a:ext cx="566928" cy="566928"/>
          </a:xfrm>
          <a:prstGeom prst="roundRect">
            <a:avLst>
              <a:gd fmla="val 16667" name="adj"/>
            </a:avLst>
          </a:prstGeom>
          <a:solidFill>
            <a:srgbClr val="1F7A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1" name="Google Shape;171;p20"/>
          <p:cNvSpPr txBox="1"/>
          <p:nvPr/>
        </p:nvSpPr>
        <p:spPr>
          <a:xfrm>
            <a:off x="685800" y="4956048"/>
            <a:ext cx="566928" cy="566928"/>
          </a:xfrm>
          <a:prstGeom prst="rect">
            <a:avLst/>
          </a:prstGeom>
          <a:noFill/>
          <a:ln>
            <a:noFill/>
          </a:ln>
        </p:spPr>
        <p:txBody>
          <a:bodyPr anchorCtr="0" anchor="ctr" bIns="45700" lIns="91425" spcFirstLastPara="1" rIns="91425" wrap="square" tIns="45700">
            <a:spAutoFit/>
          </a:bodyPr>
          <a:lstStyle/>
          <a:p>
            <a:pPr indent="0" lvl="0" marL="0" marR="0" rtl="0" algn="ctr">
              <a:lnSpc>
                <a:spcPct val="108000"/>
              </a:lnSpc>
              <a:spcBef>
                <a:spcPts val="0"/>
              </a:spcBef>
              <a:spcAft>
                <a:spcPts val="0"/>
              </a:spcAft>
              <a:buNone/>
            </a:pPr>
            <a:r>
              <a:rPr b="1" i="0" lang="en-US" sz="2200" u="none" cap="none" strike="noStrike">
                <a:solidFill>
                  <a:srgbClr val="FFFFFF"/>
                </a:solidFill>
                <a:latin typeface="Arial"/>
                <a:ea typeface="Arial"/>
                <a:cs typeface="Arial"/>
                <a:sym typeface="Arial"/>
              </a:rPr>
              <a:t>4</a:t>
            </a:r>
            <a:endParaRPr/>
          </a:p>
        </p:txBody>
      </p:sp>
      <p:sp>
        <p:nvSpPr>
          <p:cNvPr id="172" name="Google Shape;172;p20"/>
          <p:cNvSpPr txBox="1"/>
          <p:nvPr/>
        </p:nvSpPr>
        <p:spPr>
          <a:xfrm>
            <a:off x="1463040" y="4937760"/>
            <a:ext cx="5212080" cy="868680"/>
          </a:xfrm>
          <a:prstGeom prst="rect">
            <a:avLst/>
          </a:prstGeom>
          <a:noFill/>
          <a:ln>
            <a:noFill/>
          </a:ln>
        </p:spPr>
        <p:txBody>
          <a:bodyPr anchorCtr="0" anchor="ctr" bIns="45700" lIns="91425" spcFirstLastPara="1" rIns="91425" wrap="square" tIns="45700">
            <a:spAutoFit/>
          </a:bodyPr>
          <a:lstStyle/>
          <a:p>
            <a:pPr indent="0" lvl="0" marL="0" marR="0" rtl="0" algn="l">
              <a:lnSpc>
                <a:spcPct val="108000"/>
              </a:lnSpc>
              <a:spcBef>
                <a:spcPts val="0"/>
              </a:spcBef>
              <a:spcAft>
                <a:spcPts val="0"/>
              </a:spcAft>
              <a:buNone/>
            </a:pPr>
            <a:r>
              <a:rPr b="1" i="0" lang="en-US" sz="1700" u="none" cap="none" strike="noStrike">
                <a:solidFill>
                  <a:srgbClr val="FFFFFF"/>
                </a:solidFill>
                <a:latin typeface="Arial"/>
                <a:ea typeface="Arial"/>
                <a:cs typeface="Arial"/>
                <a:sym typeface="Arial"/>
              </a:rPr>
              <a:t>…on Claude Science + Modal GPUs</a:t>
            </a:r>
            <a:endParaRPr/>
          </a:p>
          <a:p>
            <a:pPr indent="0" lvl="0" marL="0" marR="0" rtl="0" algn="l">
              <a:lnSpc>
                <a:spcPct val="108000"/>
              </a:lnSpc>
              <a:spcBef>
                <a:spcPts val="200"/>
              </a:spcBef>
              <a:spcAft>
                <a:spcPts val="0"/>
              </a:spcAft>
              <a:buNone/>
            </a:pPr>
            <a:r>
              <a:rPr b="0" i="0" lang="en-US" sz="1350" u="none" cap="none" strike="noStrike">
                <a:solidFill>
                  <a:srgbClr val="9AA0A8"/>
                </a:solidFill>
                <a:latin typeface="Arial"/>
                <a:ea typeface="Arial"/>
                <a:cs typeface="Arial"/>
                <a:sym typeface="Arial"/>
              </a:rPr>
              <a:t>Claude ran and rendered them for me.</a:t>
            </a:r>
            <a:endParaRPr/>
          </a:p>
        </p:txBody>
      </p:sp>
      <p:sp>
        <p:nvSpPr>
          <p:cNvPr id="173" name="Google Shape;173;p20"/>
          <p:cNvSpPr txBox="1"/>
          <p:nvPr/>
        </p:nvSpPr>
        <p:spPr>
          <a:xfrm>
            <a:off x="6949440" y="6035040"/>
            <a:ext cx="45720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0" i="0" lang="en-US" sz="1100" u="none" cap="none" strike="noStrike">
                <a:solidFill>
                  <a:srgbClr val="9AA0A8"/>
                </a:solidFill>
                <a:latin typeface="Arial"/>
                <a:ea typeface="Arial"/>
                <a:cs typeface="Arial"/>
                <a:sym typeface="Arial"/>
              </a:rPr>
              <a:t>github.com/ruthannepai-tech · rendered on Modal</a:t>
            </a:r>
            <a:endParaRPr/>
          </a:p>
        </p:txBody>
      </p:sp>
      <p:pic>
        <p:nvPicPr>
          <p:cNvPr id="174" name="Google Shape;174;p20" title="tcell_threefate_animation.mp4">
            <a:hlinkClick r:id="rId3"/>
          </p:cNvPr>
          <p:cNvPicPr preferRelativeResize="0"/>
          <p:nvPr/>
        </p:nvPicPr>
        <p:blipFill>
          <a:blip r:embed="rId4">
            <a:alphaModFix/>
          </a:blip>
          <a:stretch>
            <a:fillRect/>
          </a:stretch>
        </p:blipFill>
        <p:spPr>
          <a:xfrm>
            <a:off x="5580243" y="2005598"/>
            <a:ext cx="6459034" cy="363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D33"/>
        </a:solidFill>
      </p:bgPr>
    </p:bg>
    <p:spTree>
      <p:nvGrpSpPr>
        <p:cNvPr id="179" name="Shape 179"/>
        <p:cNvGrpSpPr/>
        <p:nvPr/>
      </p:nvGrpSpPr>
      <p:grpSpPr>
        <a:xfrm>
          <a:off x="0" y="0"/>
          <a:ext cx="0" cy="0"/>
          <a:chOff x="0" y="0"/>
          <a:chExt cx="0" cy="0"/>
        </a:xfrm>
      </p:grpSpPr>
      <p:sp>
        <p:nvSpPr>
          <p:cNvPr id="180" name="Google Shape;180;p21"/>
          <p:cNvSpPr/>
          <p:nvPr/>
        </p:nvSpPr>
        <p:spPr>
          <a:xfrm>
            <a:off x="0" y="0"/>
            <a:ext cx="182880" cy="6858000"/>
          </a:xfrm>
          <a:prstGeom prst="rect">
            <a:avLst/>
          </a:prstGeom>
          <a:solidFill>
            <a:srgbClr val="6DA6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1" name="Google Shape;181;p21"/>
          <p:cNvSpPr txBox="1"/>
          <p:nvPr/>
        </p:nvSpPr>
        <p:spPr>
          <a:xfrm>
            <a:off x="685800" y="457200"/>
            <a:ext cx="100584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1300" u="none" cap="none" strike="noStrike">
                <a:solidFill>
                  <a:srgbClr val="E86A5C"/>
                </a:solidFill>
                <a:latin typeface="Arial"/>
                <a:ea typeface="Arial"/>
                <a:cs typeface="Arial"/>
                <a:sym typeface="Arial"/>
              </a:rPr>
              <a:t>CHAPTER </a:t>
            </a:r>
            <a:r>
              <a:rPr b="1" lang="en-US" sz="1300">
                <a:solidFill>
                  <a:srgbClr val="E86A5C"/>
                </a:solidFill>
              </a:rPr>
              <a:t>7</a:t>
            </a:r>
            <a:r>
              <a:rPr b="1" i="0" lang="en-US" sz="1300" u="none" cap="none" strike="noStrike">
                <a:solidFill>
                  <a:srgbClr val="E86A5C"/>
                </a:solidFill>
                <a:latin typeface="Arial"/>
                <a:ea typeface="Arial"/>
                <a:cs typeface="Arial"/>
                <a:sym typeface="Arial"/>
              </a:rPr>
              <a:t> · ONE PLATFORM, MANY DISEASES</a:t>
            </a:r>
            <a:endParaRPr/>
          </a:p>
        </p:txBody>
      </p:sp>
      <p:sp>
        <p:nvSpPr>
          <p:cNvPr id="182" name="Google Shape;182;p21"/>
          <p:cNvSpPr txBox="1"/>
          <p:nvPr/>
        </p:nvSpPr>
        <p:spPr>
          <a:xfrm>
            <a:off x="685800" y="822960"/>
            <a:ext cx="10881360" cy="9144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i="0" lang="en-US" sz="2900" u="none" cap="none" strike="noStrike">
                <a:solidFill>
                  <a:srgbClr val="FFFFFF"/>
                </a:solidFill>
                <a:latin typeface="Arial"/>
                <a:ea typeface="Arial"/>
                <a:cs typeface="Arial"/>
                <a:sym typeface="Arial"/>
              </a:rPr>
              <a:t>Built to overcome disease — at scale</a:t>
            </a:r>
            <a:endParaRPr/>
          </a:p>
        </p:txBody>
      </p:sp>
      <p:pic>
        <p:nvPicPr>
          <p:cNvPr id="183" name="Google Shape;183;p21" title="gfx_scale (1).png"/>
          <p:cNvPicPr preferRelativeResize="0"/>
          <p:nvPr/>
        </p:nvPicPr>
        <p:blipFill>
          <a:blip r:embed="rId3">
            <a:alphaModFix/>
          </a:blip>
          <a:stretch>
            <a:fillRect/>
          </a:stretch>
        </p:blipFill>
        <p:spPr>
          <a:xfrm>
            <a:off x="891824" y="1431574"/>
            <a:ext cx="10469325" cy="5342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