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8" r:id="rId18"/>
    <p:sldId id="269" r:id="rId19"/>
    <p:sldId id="261" r:id="rId11"/>
    <p:sldId id="263" r:id="rId13"/>
    <p:sldId id="262" r:id="rId12"/>
    <p:sldId id="264" r:id="rId14"/>
    <p:sldId id="265" r:id="rId15"/>
    <p:sldId id="266" r:id="rId16"/>
    <p:sldId id="267" r:id="rId17"/>
  </p:sldIdLst>
  <p:sldSz cy="6858000" cx="12191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7.xml"/><Relationship Id="rId12" Type="http://schemas.openxmlformats.org/officeDocument/2006/relationships/slide" Target="slides/slide9.xml"/><Relationship Id="rId13" Type="http://schemas.openxmlformats.org/officeDocument/2006/relationships/slide" Target="slides/slide8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6.xml"/><Relationship Id="rId19" Type="http://schemas.openxmlformats.org/officeDocument/2006/relationships/slide" Target="slides/slide1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name is Ruth-Anne Pai, and I live with eosinophilic esophagitis. This week, with Claude Science, I went from public omics data to a designed therapy for my own disease — never having written Python or touched a protein model. This is build from the bench.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Everything I did for EoE, I packaged into one Specialist Agent — a Therapeutic Program Architect. Give it any disease, and it runs ten stages into a single auditable dossier. It's patient-centered and never silently commits — at every gate it stops and asks you to decide. Open, for anyone to run.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it all lives in one place — a website open to anyone. Nine constructs, eight repositories, two manuscripts, every structure and skill, downloadable and reproducible. The front door.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I'll close where I opened: this is personal. Being empowered to design a therapy for my own disease — that's the democratization of science. Patient-driven drug development is now genuinely possible. Thank you to the organizers and developers who made this week possible.</a:t>
            </a:r>
            <a:endParaRPr/>
          </a:p>
        </p:txBody>
      </p:sp>
      <p:sp>
        <p:nvSpPr>
          <p:cNvPr id="214" name="Google Shape;214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f4abfe38bf_0_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3f4abfe38bf_0_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don't just study EoE — I live it. The heaviest burden isn't the symptoms; it's the anxiety, the cost, the constant food restriction — and larger studies agree. A drug you take forever doesn't touch that. This is who I'm building for.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f4abfe38bf_0_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started at the very beginning: public bulk and single-cell EoE omics. I didn't generate this data — I learned to mine it, asking what's truly dysregulated, and whether any of it is druggable.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became a ranked target landscape and a druggability funnel, separating known biology from unexploited gaps. CCL26 and POSTN rose to the top — and having never used a protein model, I designed de novo binders against both.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the pivot — the heart of the science. Every EoE drug blocks a downstream cytokine, taken for life. But EoE is antigen-specific: a food peptide on MHC-II, seen by a pathogenic Th2 T-cell. Target that triad, and we retire the offending clone for durable tolerance — not lifelong immune suppression. This became Tolera.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proof of concept, I picked dairy, wheat, and soy epitopes on HLA-DRB1*07:01 and used AI to model each peptide–MHC complex — peptide in the groove, high confidence. Then designed three formats: single-chain and nanoparticle therapeutics, and a diagnostic tetramer.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then laid out a full AI-to-clinic pipeline — preclinical roadmap, regulatory strategy, market and payer analysis. A path from a public dataset all the way to a patient.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 didn't just use tools — I built them. New GitHub and Modal accounts, my first published skills, ChimeraX and Blender for my own molecular videos. Then I asked: how do I scale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EoE was the proving ground, but the platform is antigen-agnostic — it fits any antigen-specific immune disease. And because every step is an open skill, any researcher can point it at their own. Not one drug — a method.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hmkzATJSpf-pPK6bxP_OUKc9yDAN5tPY/view" TargetMode="External"/><Relationship Id="rId4" Type="http://schemas.openxmlformats.org/officeDocument/2006/relationships/image" Target="../media/image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GvOr0z_mEcuILgpJn1DZ62F65tOorDyL/view" TargetMode="External"/><Relationship Id="rId4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822960" y="123444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BUILT WITH CLAUDE · LIFE SCIENCES HACKATHON · RESEARCHER TRACK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22950" y="1828800"/>
            <a:ext cx="77253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have EoE.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This week I designed a therapy for it.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22960" y="3967023"/>
            <a:ext cx="7498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A PhD scientist and rare-disease advocate who doesn't code —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empowered by Claude Science to build from the bench.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22960" y="612648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Ruth-Anne Pai, PhD  ·  Project Tolera</a:t>
            </a:r>
            <a:endParaRPr/>
          </a:p>
        </p:txBody>
      </p:sp>
      <p:pic>
        <p:nvPicPr>
          <p:cNvPr descr="dk2_eosinophil.png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5715" y="1783075"/>
            <a:ext cx="3291841" cy="329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D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85800" y="457200"/>
            <a:ext cx="1005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-US" sz="1300">
                <a:solidFill>
                  <a:srgbClr val="E86A5C"/>
                </a:solidFill>
              </a:rPr>
              <a:t>7</a:t>
            </a: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 · ONE PLATFORM, MANY DISEASES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Built to overcome disease — at scale</a:t>
            </a:r>
            <a:endParaRPr/>
          </a:p>
        </p:txBody>
      </p:sp>
      <p:pic>
        <p:nvPicPr>
          <p:cNvPr id="183" name="Google Shape;183;p21" title="gfx_scal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824" y="1431574"/>
            <a:ext cx="10469325" cy="534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D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685800" y="457200"/>
            <a:ext cx="10515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-US" sz="1300">
                <a:solidFill>
                  <a:srgbClr val="E86A5C"/>
                </a:solidFill>
              </a:rPr>
              <a:t>8</a:t>
            </a: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 · THE REUSABLE ENGINE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Specialist Agent: any disease → a full drug program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685800" y="6172200"/>
            <a:ext cx="10881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CFD6DB"/>
                </a:solidFill>
              </a:rPr>
              <a:t>Demonstrated</a:t>
            </a:r>
            <a:r>
              <a:rPr b="0" i="0" lang="en-US" sz="135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 on EoE. I packaged the whole method as an installable specialist — </a:t>
            </a:r>
            <a:r>
              <a:rPr b="1" i="0" lang="en-US" sz="1350" u="none" cap="none" strike="noStrike">
                <a:solidFill>
                  <a:srgbClr val="6DA67A"/>
                </a:solidFill>
                <a:latin typeface="Arial"/>
                <a:ea typeface="Arial"/>
                <a:cs typeface="Arial"/>
                <a:sym typeface="Arial"/>
              </a:rPr>
              <a:t>now anyone can point it at their disease and run. To prove that, I re-ran the whole engine on a second disease — esophageal cancer — and it produced a dual-arm GUCY2C + DKK1 target-and-binder program of its own.</a:t>
            </a:r>
            <a:endParaRPr/>
          </a:p>
        </p:txBody>
      </p:sp>
      <p:pic>
        <p:nvPicPr>
          <p:cNvPr id="193" name="Google Shape;193;p22" title="gfx_specialist.png"/>
          <p:cNvPicPr preferRelativeResize="0"/>
          <p:nvPr/>
        </p:nvPicPr>
        <p:blipFill rotWithShape="1">
          <a:blip r:embed="rId3">
            <a:alphaModFix/>
          </a:blip>
          <a:srcRect b="21102" l="0" r="6481" t="14089"/>
          <a:stretch/>
        </p:blipFill>
        <p:spPr>
          <a:xfrm>
            <a:off x="863113" y="1812300"/>
            <a:ext cx="10465449" cy="35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9 · THE FRONT DOOR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website — the whole project, open to anyone</a:t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685800" y="1783080"/>
            <a:ext cx="6858000" cy="4343400"/>
          </a:xfrm>
          <a:prstGeom prst="roundRect">
            <a:avLst>
              <a:gd fmla="val 16667" name="adj"/>
            </a:avLst>
          </a:prstGeom>
          <a:solidFill>
            <a:srgbClr val="141C24"/>
          </a:solidFill>
          <a:ln cap="flat" cmpd="sng" w="19050">
            <a:solidFill>
              <a:srgbClr val="2BB6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090775" y="1921700"/>
            <a:ext cx="6058500" cy="314700"/>
          </a:xfrm>
          <a:prstGeom prst="rect">
            <a:avLst/>
          </a:prstGeom>
          <a:solidFill>
            <a:srgbClr val="0A17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1165555" y="2004789"/>
            <a:ext cx="118800" cy="118800"/>
          </a:xfrm>
          <a:prstGeom prst="ellipse">
            <a:avLst/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1366723" y="2004789"/>
            <a:ext cx="118800" cy="118800"/>
          </a:xfrm>
          <a:prstGeom prst="ellipse">
            <a:avLst/>
          </a:prstGeom>
          <a:solidFill>
            <a:srgbClr val="E7C2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1567891" y="2004789"/>
            <a:ext cx="118800" cy="118800"/>
          </a:xfrm>
          <a:prstGeom prst="ellipse">
            <a:avLst/>
          </a:prstGeom>
          <a:solidFill>
            <a:srgbClr val="6D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1691650" y="1920550"/>
            <a:ext cx="5457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ruthannepai.netlify.app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7863840" y="1828800"/>
            <a:ext cx="3749039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Six pages, six audiences: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Patient orgs &amp; advocates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Scientists using protein models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Biotech, investors &amp; partners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Claude Science developers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Academics &amp; data scientists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3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  manuscripts   </a:t>
            </a:r>
            <a:r>
              <a:rPr b="1" i="0" lang="en-US" sz="18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3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  repos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3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  diseases   </a:t>
            </a:r>
            <a:r>
              <a:rPr b="1" i="0" lang="en-US" sz="16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0.86–0.94</a:t>
            </a:r>
            <a:r>
              <a:rPr b="0" i="0" lang="en-US" sz="13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  ipTM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CFD6D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result, skill, and structure —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downloadable, open, reproducible.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685800" y="626364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ruthannepai.netlify.app</a:t>
            </a:r>
            <a:r>
              <a:rPr b="0" i="0" lang="en-US" sz="12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   ·   walkthrough video embedded — click to play</a:t>
            </a:r>
            <a:endParaRPr/>
          </a:p>
        </p:txBody>
      </p:sp>
      <p:pic>
        <p:nvPicPr>
          <p:cNvPr id="210" name="Google Shape;210;p23" title="site_walkthrough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75" y="2296588"/>
            <a:ext cx="6058349" cy="340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822960" y="914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WHY THIS MATTERS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822960" y="1417320"/>
            <a:ext cx="694944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Science, democratized.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As an EoE patient, I was empowered to lean into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the science and design a therapy for my own disease.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Patient-driven, patient-centered drug development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is now genuinely possible.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822960" y="4892040"/>
            <a:ext cx="6949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500 hackers + a growing wave of AI adopters can close the gap —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change lives.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822960" y="6172200"/>
            <a:ext cx="10515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Thank you hackathon organizers </a:t>
            </a:r>
            <a:r>
              <a:rPr lang="en-US" sz="1500">
                <a:solidFill>
                  <a:srgbClr val="9AA0A8"/>
                </a:solidFill>
              </a:rPr>
              <a:t>— </a:t>
            </a:r>
            <a:r>
              <a:rPr b="0" i="0" lang="en-US" sz="15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Anthropic </a:t>
            </a:r>
            <a:r>
              <a:rPr lang="en-US" sz="1500">
                <a:solidFill>
                  <a:srgbClr val="9AA0A8"/>
                </a:solidFill>
              </a:rPr>
              <a:t>· </a:t>
            </a:r>
            <a:r>
              <a:rPr b="0" i="0" lang="en-US" sz="15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Gladstone Institutes </a:t>
            </a:r>
            <a:r>
              <a:rPr lang="en-US" sz="1500">
                <a:solidFill>
                  <a:srgbClr val="9AA0A8"/>
                </a:solidFill>
              </a:rPr>
              <a:t>·</a:t>
            </a:r>
            <a:r>
              <a:rPr b="1" i="0" lang="en-US" sz="15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rgbClr val="9AA0A8"/>
                </a:solidFill>
              </a:rPr>
              <a:t>Cerebral Valley </a:t>
            </a:r>
            <a:r>
              <a:rPr b="1" i="0" lang="en-US" sz="15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— Ruth-Anne Pai, PhD</a:t>
            </a:r>
            <a:endParaRPr sz="1500"/>
          </a:p>
        </p:txBody>
      </p:sp>
      <p:pic>
        <p:nvPicPr>
          <p:cNvPr id="221" name="Google Shape;221;p24" title="ruth-anne pai head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950" y="3655375"/>
            <a:ext cx="2299500" cy="2299500"/>
          </a:xfrm>
          <a:prstGeom prst="ellipse">
            <a:avLst/>
          </a:prstGeom>
          <a:noFill/>
          <a:ln cap="flat" cmpd="sng" w="28575">
            <a:solidFill>
              <a:srgbClr val="1F7A8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Rectangle 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E86A5C"/>
                </a:solidFill>
                <a:latin typeface="Arial"/>
              </a:rPr>
              <a:t>CHAPTER 3 · THE PIVOT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822960"/>
            <a:ext cx="1088136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3000" b="1">
                <a:solidFill>
                  <a:srgbClr val="FFFFFF"/>
                </a:solidFill>
                <a:latin typeface="Arial"/>
              </a:rPr>
              <a:t>Two paths to the clinic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81328"/>
            <a:ext cx="10607040" cy="6583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0">
                <a:solidFill>
                  <a:srgbClr val="B8BEC6"/>
                </a:solidFill>
                <a:latin typeface="Arial"/>
              </a:rPr>
              <a:t>The Perturb-seq mining converges on one kinase — SIK3 — that turns a single-antigen therapy into a broader combination.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331720"/>
            <a:ext cx="5029200" cy="2697480"/>
          </a:xfrm>
          <a:prstGeom prst="rect">
            <a:avLst/>
          </a:prstGeom>
          <a:solidFill>
            <a:srgbClr val="343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2496312"/>
            <a:ext cx="45720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1">
                <a:solidFill>
                  <a:srgbClr val="6DA67A"/>
                </a:solidFill>
                <a:latin typeface="Arial"/>
              </a:rPr>
              <a:t>PATH A · MONOTHERAPY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807208"/>
            <a:ext cx="4572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50" b="1">
                <a:solidFill>
                  <a:srgbClr val="FFFFFF"/>
                </a:solidFill>
                <a:latin typeface="Arial"/>
              </a:rPr>
              <a:t>pMHC-II nanoparticle, orphan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310128"/>
            <a:ext cx="4572000" cy="1600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>The antigen-specific construct as a single agent, down a rare-disease pathway.</a:t>
            </a:r>
          </a:p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/>
            </a:r>
          </a:p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>Reach ≈70k (single HLA) · $2–5M upfront + $20–30M milestones · peak $100–200M/yr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9320" y="2331720"/>
            <a:ext cx="5029200" cy="2697480"/>
          </a:xfrm>
          <a:prstGeom prst="rect">
            <a:avLst/>
          </a:prstGeom>
          <a:solidFill>
            <a:srgbClr val="343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17920" y="2496312"/>
            <a:ext cx="45720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1">
                <a:solidFill>
                  <a:srgbClr val="2BB6C0"/>
                </a:solidFill>
                <a:latin typeface="Arial"/>
              </a:rPr>
              <a:t>PATH B · COMBINATION  (recommended)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7920" y="2807208"/>
            <a:ext cx="4572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50" b="1">
                <a:solidFill>
                  <a:srgbClr val="FFFFFF"/>
                </a:solidFill>
                <a:latin typeface="Arial"/>
              </a:rPr>
              <a:t>pMHC-II + SIK3 inhibitor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7920" y="3310128"/>
            <a:ext cx="4572000" cy="1600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>Co-dose a transient, isoform-selective SIK3 inhibitor to prime committed clones for conversion.</a:t>
            </a:r>
          </a:p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/>
            </a:r>
          </a:p>
          <a:p>
            <a:pPr algn="l"/>
            <a:r>
              <a:rPr sz="1100" b="0">
                <a:solidFill>
                  <a:srgbClr val="B8BEC6"/>
                </a:solidFill>
                <a:latin typeface="Arial"/>
              </a:rPr>
              <a:t>Reach 140–200k (70–100% of EoE) · $5–10M upfront + $50–100M milestones · peak $400–800M/yr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5257800"/>
            <a:ext cx="10332720" cy="868680"/>
          </a:xfrm>
          <a:prstGeom prst="rect">
            <a:avLst/>
          </a:prstGeom>
          <a:solidFill>
            <a:srgbClr val="343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5330952"/>
            <a:ext cx="1005840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250" b="1">
                <a:solidFill>
                  <a:srgbClr val="FFFFFF"/>
                </a:solidFill>
                <a:latin typeface="Arial"/>
              </a:rPr>
              <a:t>Phase 1b go/no-go:  14-day EoE-patient CD4+ co-culture — the combination must raise iTreg/Tr1 conversion  &gt;2× over either agent alone, or Path B reverts to Path 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6327648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950" b="1">
                <a:solidFill>
                  <a:srgbClr val="B8BEC6"/>
                </a:solidFill>
                <a:latin typeface="Arial"/>
              </a:rPr>
              <a:t>Illustrative planning scenarios, not forecasts · SIK3: Program-B score 0.815, high cross-donor robustness (Perturb-seq)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183000" cy="68580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5800" y="457200"/>
            <a:ext cx="1005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WHERE WE STARTED · CHAPTER 1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85800" y="822960"/>
            <a:ext cx="1088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Why we are here</a:t>
            </a:r>
            <a:endParaRPr/>
          </a:p>
        </p:txBody>
      </p:sp>
      <p:pic>
        <p:nvPicPr>
          <p:cNvPr id="99" name="Google Shape;99;p14" title="gfx_burden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00" y="1529460"/>
            <a:ext cx="11703880" cy="49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WHERE WE STARTED · CHAPTER 1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began with the omics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85800" y="2135235"/>
            <a:ext cx="45720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Public EoE datasets — the 'existing data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and tools' the brief asks for: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• Bulk transcriptomes of esophageal biopsy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• Single-cell atlases of inflamed mucosa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FD6DB"/>
                </a:solidFill>
                <a:latin typeface="Arial"/>
                <a:ea typeface="Arial"/>
                <a:cs typeface="Arial"/>
                <a:sym typeface="Arial"/>
              </a:rPr>
              <a:t>• Proteomic &amp; clinical-trial evidence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CFD6D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The question that started it all: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truly dysregulated here —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can we act on it?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486400" y="5989320"/>
            <a:ext cx="60350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Meta-analysis volcano · pooled EoE cohorts</a:t>
            </a:r>
            <a:endParaRPr/>
          </a:p>
        </p:txBody>
      </p:sp>
      <p:pic>
        <p:nvPicPr>
          <p:cNvPr descr="dk2_volcano.png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515" y="774663"/>
            <a:ext cx="6084113" cy="507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D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2 · FROM SIGNAL TO TARGET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Differential expression → target discovery</a:t>
            </a:r>
            <a:endParaRPr/>
          </a:p>
        </p:txBody>
      </p:sp>
      <p:pic>
        <p:nvPicPr>
          <p:cNvPr descr="dk2_landscape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75" y="2278925"/>
            <a:ext cx="6068876" cy="3571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k2_funnel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9025" y="1790075"/>
            <a:ext cx="5581372" cy="186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db55a0a8_render_ccl26_close.png"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5475" y="4052124"/>
            <a:ext cx="2313427" cy="198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72ba3092_render_postn_close.png"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2630" y="4480570"/>
            <a:ext cx="181356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537950" y="4052118"/>
            <a:ext cx="32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 novo binders, docked to real EoE targets</a:t>
            </a:r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85800" y="457200"/>
            <a:ext cx="1005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-US" sz="1300">
                <a:solidFill>
                  <a:srgbClr val="E86A5C"/>
                </a:solidFill>
              </a:rPr>
              <a:t>3</a:t>
            </a: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 · THE PIVOT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85800" y="822960"/>
            <a:ext cx="1088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Tolera Project: </a:t>
            </a:r>
            <a:r>
              <a:rPr b="1" lang="en-US" sz="3000">
                <a:solidFill>
                  <a:srgbClr val="FFFFFF"/>
                </a:solidFill>
              </a:rPr>
              <a:t>Target</a:t>
            </a: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cause</a:t>
            </a:r>
            <a:endParaRPr/>
          </a:p>
        </p:txBody>
      </p:sp>
      <p:pic>
        <p:nvPicPr>
          <p:cNvPr id="132" name="Google Shape;132;p17" title="gfx_tri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580" y="1555085"/>
            <a:ext cx="9650529" cy="481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Rectangle 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E86A5C"/>
                </a:solidFill>
                <a:latin typeface="Arial"/>
              </a:rPr>
              <a:t>CHAPTER 3 · THE PIVOT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822960"/>
            <a:ext cx="1088136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000" b="1">
                <a:solidFill>
                  <a:srgbClr val="FFFFFF"/>
                </a:solidFill>
                <a:latin typeface="Arial"/>
              </a:rPr>
              <a:t>Two ways to reprogram the pathogenic T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81328"/>
            <a:ext cx="106070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2000"/>
              </a:lnSpc>
            </a:pPr>
            <a:r>
              <a:rPr sz="1300" b="0">
                <a:solidFill>
                  <a:srgbClr val="B8BEC6"/>
                </a:solidFill>
                <a:latin typeface="Arial"/>
              </a:rPr>
              <a:t>Beyond the personalized pMHC construct, we mined a genome-scale CD4+ T-cell Perturb-seq atlas to nominate drug targets that reprogram T-cell state.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331720"/>
            <a:ext cx="5029200" cy="2697480"/>
          </a:xfrm>
          <a:prstGeom prst="roundRect">
            <a:avLst>
              <a:gd name="adj" fmla="val 4000"/>
            </a:avLst>
          </a:prstGeom>
          <a:solidFill>
            <a:srgbClr val="34373F"/>
          </a:solidFill>
          <a:ln w="15875">
            <a:solidFill>
              <a:srgbClr val="6DA6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2496312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6DA67A"/>
                </a:solidFill>
                <a:latin typeface="Arial"/>
              </a:rPr>
              <a:t>PROGRAM A · STATE MODULATION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807208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50" b="1">
                <a:solidFill>
                  <a:srgbClr val="FFFFFF"/>
                </a:solidFill>
                <a:latin typeface="Arial"/>
              </a:rPr>
              <a:t>Dampen pathogenic Th2 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291839"/>
            <a:ext cx="4572000" cy="16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2000"/>
              </a:lnSpc>
            </a:pPr>
            <a:r>
              <a:rPr sz="1100" b="0">
                <a:solidFill>
                  <a:srgbClr val="B8BEC6"/>
                </a:solidFill>
                <a:latin typeface="Arial"/>
              </a:rPr>
              <a:t>122 selective knockdowns lower the core type-2 cytokines IL-13 / IL-5 / IL-4 — upstream drivers of the CCL26 / POSTN tissue axis — without shutting the T cell down.
Verdict: do not pursue standalone. Redundant with approved biologics (dupilumab, cendakimab); serves as a positive control (GATA3, IL4R recovered).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89320" y="2331720"/>
            <a:ext cx="5029200" cy="2697480"/>
          </a:xfrm>
          <a:prstGeom prst="roundRect">
            <a:avLst>
              <a:gd name="adj" fmla="val 4000"/>
            </a:avLst>
          </a:prstGeom>
          <a:solidFill>
            <a:srgbClr val="34373F"/>
          </a:solidFill>
          <a:ln w="15875">
            <a:solidFill>
              <a:srgbClr val="2BB6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17920" y="2496312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2BB6C0"/>
                </a:solidFill>
                <a:latin typeface="Arial"/>
              </a:rPr>
              <a:t>PROGRAM B · pMHC ADJUNCT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7920" y="2807208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50" b="1">
                <a:solidFill>
                  <a:srgbClr val="FFFFFF"/>
                </a:solidFill>
                <a:latin typeface="Arial"/>
              </a:rPr>
              <a:t>Improve pMHC-tolerance amenability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7920" y="3291839"/>
            <a:ext cx="4572000" cy="16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2000"/>
              </a:lnSpc>
            </a:pPr>
            <a:r>
              <a:rPr sz="1100" b="0">
                <a:solidFill>
                  <a:srgbClr val="B8BEC6"/>
                </a:solidFill>
                <a:latin typeface="Arial"/>
              </a:rPr>
              <a:t>320 co-targets make committed effector clones more convertible to a regulatory (TR1 / iTreg) fate. Independent top hits STK11, SIK3, PRKAR1A converge on one energy-sensing kinase pathway.
Verdict: pursue with conditions. A differentiated combination adjunct to the pMHC construct — SIK3 is the tractable dual-program lead.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5257800"/>
            <a:ext cx="3319272" cy="868680"/>
          </a:xfrm>
          <a:prstGeom prst="roundRect">
            <a:avLst>
              <a:gd name="adj" fmla="val 8000"/>
            </a:avLst>
          </a:prstGeom>
          <a:solidFill>
            <a:srgbClr val="34373F"/>
          </a:solidFill>
          <a:ln w="12700">
            <a:solidFill>
              <a:srgbClr val="6DA6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85800" y="5367528"/>
            <a:ext cx="3319272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100" b="1">
                <a:solidFill>
                  <a:srgbClr val="6DA67A"/>
                </a:solidFill>
                <a:latin typeface="Arial"/>
              </a:rPr>
              <a:t>122</a:t>
            </a:r>
          </a:p>
          <a:p>
            <a:pPr algn="ctr"/>
            <a:r>
              <a:rPr sz="1050">
                <a:solidFill>
                  <a:srgbClr val="FFFFFF"/>
                </a:solidFill>
                <a:latin typeface="Arial"/>
              </a:rPr>
              <a:t>Program A dampeners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7952" y="5257800"/>
            <a:ext cx="3319272" cy="868680"/>
          </a:xfrm>
          <a:prstGeom prst="roundRect">
            <a:avLst>
              <a:gd name="adj" fmla="val 8000"/>
            </a:avLst>
          </a:prstGeom>
          <a:solidFill>
            <a:srgbClr val="34373F"/>
          </a:solidFill>
          <a:ln w="12700">
            <a:solidFill>
              <a:srgbClr val="2BB6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187952" y="5367528"/>
            <a:ext cx="3319272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100" b="1">
                <a:solidFill>
                  <a:srgbClr val="2BB6C0"/>
                </a:solidFill>
                <a:latin typeface="Arial"/>
              </a:rPr>
              <a:t>320</a:t>
            </a:r>
          </a:p>
          <a:p>
            <a:pPr algn="ctr"/>
            <a:r>
              <a:rPr sz="1050">
                <a:solidFill>
                  <a:srgbClr val="FFFFFF"/>
                </a:solidFill>
                <a:latin typeface="Arial"/>
              </a:rPr>
              <a:t>Program B co-targets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0104" y="5257800"/>
            <a:ext cx="3319272" cy="868680"/>
          </a:xfrm>
          <a:prstGeom prst="roundRect">
            <a:avLst>
              <a:gd name="adj" fmla="val 8000"/>
            </a:avLst>
          </a:prstGeom>
          <a:solidFill>
            <a:srgbClr val="34373F"/>
          </a:solidFill>
          <a:ln w="12700">
            <a:solidFill>
              <a:srgbClr val="E86A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690104" y="5367528"/>
            <a:ext cx="3319272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100" b="1">
                <a:solidFill>
                  <a:srgbClr val="E86A5C"/>
                </a:solidFill>
                <a:latin typeface="Arial"/>
              </a:rPr>
              <a:t>33 → SIK3</a:t>
            </a:r>
          </a:p>
          <a:p>
            <a:pPr algn="ctr"/>
            <a:r>
              <a:rPr sz="1050">
                <a:solidFill>
                  <a:srgbClr val="FFFFFF"/>
                </a:solidFill>
                <a:latin typeface="Arial"/>
              </a:rPr>
              <a:t>dual-program hits · lead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327648"/>
            <a:ext cx="106070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</a:pPr>
            <a:r>
              <a:rPr sz="950" b="1">
                <a:solidFill>
                  <a:srgbClr val="B8BEC6"/>
                </a:solidFill>
                <a:latin typeface="Arial"/>
              </a:rPr>
              <a:t>Dataset: </a:t>
            </a:r>
            <a:r>
              <a:rPr sz="950" b="0">
                <a:solidFill>
                  <a:srgbClr val="B8BEC6"/>
                </a:solidFill>
                <a:latin typeface="Arial"/>
              </a:rPr>
              <a:t>genome-scale CD4+ T-cell Perturb-seq — labs of Alex Marson (Gladstone / UCSF) and collaborator Jonathan Pritchard (Stanford), via the CZI Virtual Cells Platform.   Next: validate STK11 / SIK3 + pMHC in EoE-patient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85800" y="457200"/>
            <a:ext cx="1005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-US" sz="1300">
                <a:solidFill>
                  <a:srgbClr val="E86A5C"/>
                </a:solidFill>
              </a:rPr>
              <a:t>4</a:t>
            </a: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 · I HAD NEVER USED A PROTEIN MODEL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target to designed protein</a:t>
            </a:r>
            <a:endParaRPr/>
          </a:p>
        </p:txBody>
      </p:sp>
      <p:pic>
        <p:nvPicPr>
          <p:cNvPr descr="gfx_design.png"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10834"/>
          <a:stretch/>
        </p:blipFill>
        <p:spPr>
          <a:xfrm>
            <a:off x="1031575" y="1810600"/>
            <a:ext cx="8718799" cy="39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title="Screenshot 2026-07-10 at 8.05.4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9430" y="3028737"/>
            <a:ext cx="1813574" cy="1508177"/>
          </a:xfrm>
          <a:prstGeom prst="rect">
            <a:avLst/>
          </a:prstGeom>
          <a:noFill/>
          <a:ln cap="flat" cmpd="sng" w="19050">
            <a:solidFill>
              <a:srgbClr val="6DA67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5 · LEARNING BY BUILDING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685800" y="82296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built skills and pushed them to the world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685800" y="1828800"/>
            <a:ext cx="566928" cy="566928"/>
          </a:xfrm>
          <a:prstGeom prst="roundRect">
            <a:avLst>
              <a:gd fmla="val 16667" name="adj"/>
            </a:avLst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685800" y="1828800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1463040" y="1810512"/>
            <a:ext cx="52120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Created GitHub &amp; Modal accounts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First time ever — from zero to publishing.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685800" y="2871216"/>
            <a:ext cx="566928" cy="566928"/>
          </a:xfrm>
          <a:prstGeom prst="roundRect">
            <a:avLst>
              <a:gd fmla="val 16667" name="adj"/>
            </a:avLst>
          </a:prstGeom>
          <a:solidFill>
            <a:srgbClr val="E86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685800" y="2871216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1463040" y="2852928"/>
            <a:ext cx="52120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Published my first skills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Reusable pipelines anyone can run.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685800" y="3913632"/>
            <a:ext cx="566928" cy="566928"/>
          </a:xfrm>
          <a:prstGeom prst="roundRect">
            <a:avLst>
              <a:gd fmla="val 16667" name="adj"/>
            </a:avLst>
          </a:prstGeom>
          <a:solidFill>
            <a:srgbClr val="6D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685800" y="3913632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1463040" y="3895344"/>
            <a:ext cx="52120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Learned ChimeraX &amp; Blender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Rendered my own molecular videos…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685800" y="4956048"/>
            <a:ext cx="566928" cy="566928"/>
          </a:xfrm>
          <a:prstGeom prst="roundRect">
            <a:avLst>
              <a:gd fmla="val 16667" name="adj"/>
            </a:avLst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685800" y="4956048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1463040" y="4937760"/>
            <a:ext cx="52120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…on Claude Science + Modal GPUs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Claude ran and rendered them for me.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6949440" y="6035040"/>
            <a:ext cx="457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github.com/ruthannepai-tech · rendered on Modal</a:t>
            </a:r>
            <a:endParaRPr/>
          </a:p>
        </p:txBody>
      </p:sp>
      <p:pic>
        <p:nvPicPr>
          <p:cNvPr id="174" name="Google Shape;174;p20" title="tcell_threefate_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243" y="2005598"/>
            <a:ext cx="6459034" cy="36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2D3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85800" y="457200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CHAPTER 6 · FROM WEEK TO ROADMAP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85800" y="822960"/>
            <a:ext cx="1088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A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full AI-to-clinic plan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8437200" y="1853225"/>
            <a:ext cx="33834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86A5C"/>
                </a:solidFill>
                <a:latin typeface="Arial"/>
                <a:ea typeface="Arial"/>
                <a:cs typeface="Arial"/>
                <a:sym typeface="Arial"/>
              </a:rPr>
              <a:t>Out of one week:</a:t>
            </a:r>
            <a:endParaRPr sz="1500"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3 Peer-review–style manuscripts</a:t>
            </a:r>
            <a:endParaRPr sz="1500"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9AA0A8"/>
                </a:solidFill>
                <a:latin typeface="Arial"/>
                <a:ea typeface="Arial"/>
                <a:cs typeface="Arial"/>
                <a:sym typeface="Arial"/>
              </a:rPr>
              <a:t>  with synthetic reviewer responses</a:t>
            </a:r>
            <a:endParaRPr b="0" i="0" sz="1500" u="none" cap="none" strike="noStrike">
              <a:solidFill>
                <a:srgbClr val="9AA0A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AA0A8"/>
              </a:solidFill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Preclinical → IND roadmap</a:t>
            </a:r>
            <a:endParaRPr b="0" i="0" sz="15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2F4F5"/>
              </a:solidFill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Regulatory &amp; market strategy</a:t>
            </a:r>
            <a:endParaRPr b="0" i="0" sz="15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2F4F5"/>
              </a:solidFill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2F4F5"/>
                </a:solidFill>
                <a:latin typeface="Arial"/>
                <a:ea typeface="Arial"/>
                <a:cs typeface="Arial"/>
                <a:sym typeface="Arial"/>
              </a:rPr>
              <a:t>• The Project Tolera deck</a:t>
            </a:r>
            <a:endParaRPr sz="1500"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F2F4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credible line from a public</a:t>
            </a:r>
            <a:endParaRPr sz="1500"/>
          </a:p>
          <a:p>
            <a:pPr indent="0" lvl="0" marL="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F7A8C"/>
                </a:solidFill>
                <a:latin typeface="Arial"/>
                <a:ea typeface="Arial"/>
                <a:cs typeface="Arial"/>
                <a:sym typeface="Arial"/>
              </a:rPr>
              <a:t>dataset to the clinic.</a:t>
            </a:r>
            <a:endParaRPr sz="1500"/>
          </a:p>
        </p:txBody>
      </p:sp>
      <p:pic>
        <p:nvPicPr>
          <p:cNvPr descr="dk2_roadmap.png"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050" y="1621250"/>
            <a:ext cx="7973551" cy="474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