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B2D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256032"/>
          </a:xfrm>
          <a:prstGeom prst="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2960" y="2011680"/>
            <a:ext cx="10515600" cy="11887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6000" b="1" i="0">
                <a:solidFill>
                  <a:srgbClr val="FFFFFF"/>
                </a:solidFill>
                <a:latin typeface="Arial"/>
              </a:rPr>
              <a:t>Tolera Bio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3291840"/>
            <a:ext cx="105156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2200" b="0" i="1">
                <a:solidFill>
                  <a:srgbClr val="E86A5C"/>
                </a:solidFill>
                <a:latin typeface="Arial"/>
              </a:rPr>
              <a:t>Antigen-specific tolerance, one patient at a time.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4297680"/>
            <a:ext cx="1051560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500" b="0" i="0">
                <a:solidFill>
                  <a:srgbClr val="F2F4F5"/>
                </a:solidFill>
                <a:latin typeface="Arial"/>
              </a:rPr>
              <a:t>A personalized pMHC-II tolerance vaccine for eosinophilic esophagitis.</a:t>
            </a:r>
          </a:p>
          <a:p>
            <a:pPr algn="l">
              <a:lnSpc>
                <a:spcPct val="120000"/>
              </a:lnSpc>
            </a:pPr>
            <a:r>
              <a:rPr sz="1500" b="0" i="0">
                <a:solidFill>
                  <a:srgbClr val="F2F4F5"/>
                </a:solidFill>
                <a:latin typeface="Arial"/>
              </a:rPr>
              <a:t>One course, not a lifetime of symptom suppression.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5806440"/>
            <a:ext cx="105156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100" b="0" i="0">
                <a:solidFill>
                  <a:srgbClr val="5A636A"/>
                </a:solidFill>
                <a:latin typeface="Arial"/>
              </a:rPr>
              <a:t>Series Seed · $8M · seeking lead investor      |      Ruth-Anne Pai, PhD — Founder &amp; CEO (immunologist; living with EoE)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BUSINESS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Two revenue lines from one biopsy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2011680"/>
            <a:ext cx="3520440" cy="3657600"/>
          </a:xfrm>
          <a:prstGeom prst="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40080" y="2011680"/>
            <a:ext cx="3520440" cy="128016"/>
          </a:xfrm>
          <a:prstGeom prst="rect">
            <a:avLst/>
          </a:prstGeom>
          <a:solidFill>
            <a:srgbClr val="1F7A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2331720"/>
            <a:ext cx="2971800" cy="8686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 i="0">
                <a:solidFill>
                  <a:srgbClr val="1F7A8C"/>
                </a:solidFill>
                <a:latin typeface="Arial"/>
              </a:rPr>
              <a:t>Therapeutic — TOL-EoE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337560"/>
            <a:ext cx="2971800" cy="21945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Personalized one-course tolerance vaccine. Value-based priced at ~$150k — ~23% below Tzield's actual $194k/course.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6552" y="2011680"/>
            <a:ext cx="3520440" cy="3657600"/>
          </a:xfrm>
          <a:prstGeom prst="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4416552" y="2011680"/>
            <a:ext cx="3520440" cy="128016"/>
          </a:xfrm>
          <a:prstGeom prst="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690872" y="2331720"/>
            <a:ext cx="2971800" cy="8686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 i="0">
                <a:solidFill>
                  <a:srgbClr val="E86A5C"/>
                </a:solidFill>
                <a:latin typeface="Arial"/>
              </a:rPr>
              <a:t>Companion diagnostic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0872" y="3337560"/>
            <a:ext cx="2971800" cy="21945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Blood-based food-trigger + clonotype assay. Patient-selection gate AND remission monitor. Revenue earlier and independent of the therapeutic.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93024" y="2011680"/>
            <a:ext cx="3520440" cy="3657600"/>
          </a:xfrm>
          <a:prstGeom prst="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8193024" y="2011680"/>
            <a:ext cx="3520440" cy="128016"/>
          </a:xfrm>
          <a:prstGeom prst="rect">
            <a:avLst/>
          </a:prstGeom>
          <a:solidFill>
            <a:srgbClr val="6DA6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8467344" y="2331720"/>
            <a:ext cx="2971800" cy="8686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 i="0">
                <a:solidFill>
                  <a:srgbClr val="6DA67A"/>
                </a:solidFill>
                <a:latin typeface="Arial"/>
              </a:rPr>
              <a:t>Platform optionality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7344" y="3337560"/>
            <a:ext cx="2971800" cy="21945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PACT extends to celiac and other food/auto-antigen disease; qualified backbones/cassettes are out-licensable.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24160" y="6446520"/>
            <a:ext cx="15544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Tolera Bio  ·  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MARKET ACCESS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A durable cure needs a payer model chronic drugs never did</a:t>
            </a:r>
          </a:p>
        </p:txBody>
      </p:sp>
      <p:pic>
        <p:nvPicPr>
          <p:cNvPr id="4" name="Picture 3" descr="vb12ea396_fig_payer_va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71" y="1783080"/>
            <a:ext cx="8515617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" y="5989320"/>
            <a:ext cx="1097280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200" b="0" i="1">
                <a:solidFill>
                  <a:srgbClr val="5A636A"/>
                </a:solidFill>
                <a:latin typeface="Arial"/>
              </a:rPr>
              <a:t>We name the wrong-pocket problem and carry three contracting models — outcomes-based annuity, one-time + warranty, front-loaded offset — matched per payer channel.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4160" y="6446520"/>
            <a:ext cx="15544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Tolera Bio  ·  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REGULATORY STRATEGY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A platform IND on a proven precedent</a:t>
            </a:r>
          </a:p>
        </p:txBody>
      </p:sp>
      <p:pic>
        <p:nvPicPr>
          <p:cNvPr id="4" name="Picture 3" descr="v8a82adea_regulatory_tim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497530"/>
            <a:ext cx="7040880" cy="3143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3840" y="1965960"/>
            <a:ext cx="3840480" cy="42976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One platform IND — not one per patient — on the individualized-product framework.</a:t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ODD → Fast Track → Breakthrough → test RMAT</a:t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EoE co-primary (histology + dysphagia COA) is FDA-validated.</a:t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We will seek histologic remission as an Accelerated-Approval surrogate — borrowing Tzield's disease-modification logic.</a:t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Companion Dx co-reviewed, timeline in parallel.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4160" y="6446520"/>
            <a:ext cx="15544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Tolera Bio  ·  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DEVELOPMENT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From AI/ML design to first-in-patient</a:t>
            </a:r>
          </a:p>
        </p:txBody>
      </p:sp>
      <p:pic>
        <p:nvPicPr>
          <p:cNvPr id="4" name="Picture 3" descr="vea7ad034_fig_scientific_road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28" y="1783080"/>
            <a:ext cx="7852503" cy="429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" y="6126480"/>
            <a:ext cx="10972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200" b="0" i="1">
                <a:solidFill>
                  <a:srgbClr val="5A636A"/>
                </a:solidFill>
                <a:latin typeface="Arial"/>
              </a:rPr>
              <a:t>Biomarker-first · tolerogenic delivery (not bare allergen) · HLA-stratified · early-disease endpoint · co-built screening — the winners' playbook.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4160" y="6446520"/>
            <a:ext cx="15544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Tolera Bio  ·  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MILESTONES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Capital-efficient path to value inflection</a:t>
            </a:r>
          </a:p>
        </p:txBody>
      </p:sp>
      <p:pic>
        <p:nvPicPr>
          <p:cNvPr id="4" name="Picture 3" descr="v783ca28f_milestone_tim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73" y="1783080"/>
            <a:ext cx="9834813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24160" y="6446520"/>
            <a:ext cx="15544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Tolera Bio  ·  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THE ASK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$8M Seed to a cleared IND + first-in-human</a:t>
            </a:r>
          </a:p>
        </p:txBody>
      </p:sp>
      <p:pic>
        <p:nvPicPr>
          <p:cNvPr id="4" name="Picture 3" descr="vdd9fc146_use_of_procee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465114"/>
            <a:ext cx="6949440" cy="3207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1965960"/>
            <a:ext cx="3931920" cy="42976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$8M Seed → cleared IND + FIH dosing (18–30 mo)</a:t>
            </a:r>
          </a:p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$35M Series A → Phase 2 durable-remission PoC (~$43M cumulative)</a:t>
            </a:r>
          </a:p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The exit comp: Tzield, a first-in-class tolerance asset, drew a $2.9B Sanofi acquisition on a single indication — at a price above ours.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4160" y="6446520"/>
            <a:ext cx="15544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Tolera Bio  ·  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B2D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256032"/>
          </a:xfrm>
          <a:prstGeom prst="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2960" y="1828800"/>
            <a:ext cx="1051560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500" b="1" i="0">
                <a:solidFill>
                  <a:srgbClr val="E86A5C"/>
                </a:solidFill>
                <a:latin typeface="Arial"/>
              </a:rPr>
              <a:t>Why 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2560320"/>
            <a:ext cx="10515600" cy="20116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200" b="0" i="0">
                <a:solidFill>
                  <a:srgbClr val="FFFFFF"/>
                </a:solidFill>
                <a:latin typeface="Arial"/>
              </a:rPr>
              <a:t>A patient-scientist founder who designed the platform and lives the disease — a durable advantage in trial design, recruitment, endpoint selection, and community trust.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4846320"/>
            <a:ext cx="1051560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2000" b="0" i="1">
                <a:solidFill>
                  <a:srgbClr val="E86A5C"/>
                </a:solidFill>
                <a:latin typeface="Arial"/>
              </a:rPr>
              <a:t>Antigen-specific tolerance, one patient at a time.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5943600"/>
            <a:ext cx="105156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200" b="0" i="0">
                <a:solidFill>
                  <a:srgbClr val="5A636A"/>
                </a:solidFill>
                <a:latin typeface="Arial"/>
              </a:rPr>
              <a:t>Tolera Biosciences, Inc. · Series Seed · $8M · seeking lead investor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THE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A disease you manage every meal, for life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874519"/>
            <a:ext cx="5486400" cy="42062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EoE is a chronic, food-driven immune disease — ~167,500 people in the US, and rising.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•  Diagnosis takes years and repeated sedated endoscopies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•  PPIs, steroids, elimination diets, dupilumab — all effective for some, none curative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•  Stop treatment and inflammation returns; uncontrolled disease progresses to irreversible fibrostenosis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•  The daily burden — chewing every bite, avoiding restaurants, the fear of choking — never shows up in a biopsy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2240" y="1920240"/>
            <a:ext cx="5029200" cy="4023360"/>
          </a:xfrm>
          <a:prstGeom prst="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766560" y="2148840"/>
            <a:ext cx="448056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500" b="1" i="0">
                <a:solidFill>
                  <a:srgbClr val="E86A5C"/>
                </a:solidFill>
                <a:latin typeface="Arial"/>
              </a:rPr>
              <a:t>The insight everyone missed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6560" y="2788920"/>
            <a:ext cx="4480560" cy="3108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EoE is fundamentally antigen-specific — a food peptide, presented on an MHC-II molecule, to a pathogenic T-cell clone.</a:t>
            </a:r>
          </a:p>
          <a:p>
            <a:pPr algn="l">
              <a:lnSpc>
                <a:spcPct val="120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20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Yet every approved and pipeline therapy blocks a downstream cytokine or cell, and must be taken indefinitely.</a:t>
            </a:r>
          </a:p>
          <a:p>
            <a:pPr algn="l">
              <a:lnSpc>
                <a:spcPct val="120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20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None touches the antigen-specific cause.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4160" y="6446520"/>
            <a:ext cx="15544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Tolera Bio  · 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WHY NOW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Three things are true for the first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2011680"/>
            <a:ext cx="3520440" cy="3566160"/>
          </a:xfrm>
          <a:prstGeom prst="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40080" y="2011680"/>
            <a:ext cx="3520440" cy="128016"/>
          </a:xfrm>
          <a:prstGeom prst="rect">
            <a:avLst/>
          </a:prstGeom>
          <a:solidFill>
            <a:srgbClr val="1F7A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2331720"/>
            <a:ext cx="2971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1F7A8C"/>
                </a:solidFill>
                <a:latin typeface="Arial"/>
              </a:rPr>
              <a:t>The biology is validated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291840"/>
            <a:ext cx="2971800" cy="21031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The first EoE food-reactive TCR and its pMHC-II triad are characterized. The disease's antigen-specific cause is now addressable.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6552" y="2011680"/>
            <a:ext cx="3520440" cy="3566160"/>
          </a:xfrm>
          <a:prstGeom prst="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4416552" y="2011680"/>
            <a:ext cx="3520440" cy="128016"/>
          </a:xfrm>
          <a:prstGeom prst="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690872" y="2331720"/>
            <a:ext cx="2971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E86A5C"/>
                </a:solidFill>
                <a:latin typeface="Arial"/>
              </a:rPr>
              <a:t>The regulatory path exists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0872" y="3291840"/>
            <a:ext cx="2971800" cy="21031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Tzield (2022) proved the FDA will approve a disease-modifying immune therapy. Neoantigen vaccines proved per-patient biologics clear CMC.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93024" y="2011680"/>
            <a:ext cx="3520440" cy="3566160"/>
          </a:xfrm>
          <a:prstGeom prst="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8193024" y="2011680"/>
            <a:ext cx="3520440" cy="128016"/>
          </a:xfrm>
          <a:prstGeom prst="rect">
            <a:avLst/>
          </a:prstGeom>
          <a:solidFill>
            <a:srgbClr val="6DA6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8467344" y="2331720"/>
            <a:ext cx="2971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6DA67A"/>
                </a:solidFill>
                <a:latin typeface="Arial"/>
              </a:rPr>
              <a:t>The design already computes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7344" y="3291840"/>
            <a:ext cx="2971800" cy="21031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A 9-construct pMHC-II panel folds at ipTM 0.87–0.90, 15/15 in-groove. This is not slide-ware — it is built.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24160" y="6446520"/>
            <a:ext cx="15544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Tolera Bio  · 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THE SOLUTION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Retire the clone. Don't suppress the system.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78308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From one biopsy + blood draw, we identify the patient's HLA type and causal food-reactive clone and manufacture an N-of-1 vaccine that re-educates only that clone — Signal-1 anergy + multivalent nanoparticle Tr1/IL-10 induction.</a:t>
            </a:r>
          </a:p>
        </p:txBody>
      </p:sp>
      <p:pic>
        <p:nvPicPr>
          <p:cNvPr id="5" name="Picture 4" descr="v40c07a34_platform_archite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872" y="2697480"/>
            <a:ext cx="8089214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24160" y="6446520"/>
            <a:ext cx="15544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Tolera Bio  · 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PLATFORM — PACT™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One backbone, a swappable cassette per patient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783080"/>
            <a:ext cx="5212080" cy="42976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Personalized therapy is only investable if manufacturing is tractable.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PACT™ uses a shared, GPU-validated MHC-II backbone with a swappable peptide cassette — only the peptide changes per patient.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The expensive, regulated components are standardized and validated once.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•  Vein-to-vaccine target: 6–10 weeks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•  The process is exported, not an inventory — it travels internationally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•  The same engine extends to celiac and other food/auto-antigen disease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4160" y="6446520"/>
            <a:ext cx="15544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Tolera Bio  ·  5</a:t>
            </a:r>
          </a:p>
        </p:txBody>
      </p:sp>
      <p:pic>
        <p:nvPicPr>
          <p:cNvPr id="7" name="Picture 6" descr="v28c2cac3_personalization_decision_t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349149"/>
            <a:ext cx="5486400" cy="34398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SCIENTIFIC VALIDATION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The design is built and computes</a:t>
            </a:r>
          </a:p>
        </p:txBody>
      </p:sp>
      <p:pic>
        <p:nvPicPr>
          <p:cNvPr id="4" name="Picture 3" descr="v1aff60ad_eoe_pmhc_strategy_fig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67" y="1783080"/>
            <a:ext cx="6237784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9520" y="1920240"/>
            <a:ext cx="4114800" cy="42062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9-construct panel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dairy · wheat · soy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ipTM 0.87–0.90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15/15 peptides in-groove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Dairy anchor (β-casein aa59–78, HLA-DRB1*07:01): tetramer-validated in the literature*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Wheat + soy: computational priors — wet-lab validation is a funded Seed milestone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9520" y="6172200"/>
            <a:ext cx="41148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800" b="0" i="1">
                <a:solidFill>
                  <a:srgbClr val="5A636A"/>
                </a:solidFill>
                <a:latin typeface="Arial"/>
              </a:rPr>
              <a:t>*attribution carried from founding brief; flagged for diligence verification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24160" y="6446520"/>
            <a:ext cx="15544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Tolera Bio  ·  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COMPETITIVE WHITESPACE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Everyone clusters in one corner. We own the other.</a:t>
            </a:r>
          </a:p>
        </p:txBody>
      </p:sp>
      <p:pic>
        <p:nvPicPr>
          <p:cNvPr id="4" name="Picture 3" descr="vd084986b_fig_white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005" y="1783080"/>
            <a:ext cx="5347589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2103120"/>
            <a:ext cx="3931920" cy="40233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Every approved and pipeline EoE therapy is a broad-mechanism, chronic-dosing symptom suppressor.</a:t>
            </a:r>
          </a:p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Tolera is the only antigen-specific, one-course entrant.</a:t>
            </a:r>
          </a:p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The differentiation is categorical, not incremental — and a recent pipeline agent was dropped for EoE after missing the endoscopic endpoint despite a mechanistic effect. Mechanism alone doesn't win.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4160" y="6446520"/>
            <a:ext cx="15544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Tolera Bio  ·  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OUR UNFAIR ADVANTAGE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The first program to put patient voice first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737360"/>
            <a:ext cx="10972800" cy="7772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Across T1D, celiac, and MS, formal patient input arrived too late to shape trial design. EoE has no dedicated PFDD and no pMHC program — so Tolera can invert the field's sequence.</a:t>
            </a:r>
          </a:p>
        </p:txBody>
      </p:sp>
      <p:pic>
        <p:nvPicPr>
          <p:cNvPr id="5" name="Picture 4" descr="vaf7e1758_fig_patient_priorit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519" y="2606040"/>
            <a:ext cx="6481920" cy="3749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24160" y="6446520"/>
            <a:ext cx="15544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Tolera Bio  ·  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MARKET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~$2.2B TAM, anchored to the one real precedent</a:t>
            </a:r>
          </a:p>
        </p:txBody>
      </p:sp>
      <p:pic>
        <p:nvPicPr>
          <p:cNvPr id="4" name="Picture 3" descr="v536a1567_fig_market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382262"/>
            <a:ext cx="7315200" cy="3007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38160" y="1965960"/>
            <a:ext cx="3566160" cy="4114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US funnel</a:t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167,500 → 100,500 → 55,300 SAM</a:t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Base case (12% of SAM):</a:t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~6,600 patients/yr</a:t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~$1.0B mature revenue</a:t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Range: $0.66B / $0.99B / $1.49B</a:t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Tempered from a single 15% point to Tzield's real, screening-gated ramp.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4160" y="6446520"/>
            <a:ext cx="155448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Tolera Bio  ·  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