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advising@ruthannepai.com" TargetMode="External"/><Relationship Id="rId3" Type="http://schemas.openxmlformats.org/officeDocument/2006/relationships/hyperlink" Target="https://ruthannepai.com" TargetMode="External"/><Relationship Id="rId4" Type="http://schemas.openxmlformats.org/officeDocument/2006/relationships/hyperlink" Target="https://www.linkedin.com/in/ruth-anne-pai/" TargetMode="External"/><Relationship Id="rId5" Type="http://schemas.openxmlformats.org/officeDocument/2006/relationships/hyperlink" Target="https://cerebralvalley.ai/e/built-with-claude-life-sciences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advising@ruthannepai.com" TargetMode="External"/><Relationship Id="rId3" Type="http://schemas.openxmlformats.org/officeDocument/2006/relationships/hyperlink" Target="https://ruthannepai.com" TargetMode="External"/><Relationship Id="rId4" Type="http://schemas.openxmlformats.org/officeDocument/2006/relationships/hyperlink" Target="https://www.linkedin.com/in/ruth-anne-pai/" TargetMode="External"/><Relationship Id="rId5" Type="http://schemas.openxmlformats.org/officeDocument/2006/relationships/hyperlink" Target="https://cerebralvalley.ai/e/built-with-claude-life-sciences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B2D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256032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1371600"/>
            <a:ext cx="1051560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5400" b="1" i="0">
                <a:solidFill>
                  <a:srgbClr val="FFFFFF"/>
                </a:solidFill>
                <a:latin typeface="Arial"/>
              </a:rPr>
              <a:t>Project Tolera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105156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2100" b="0" i="1">
                <a:solidFill>
                  <a:srgbClr val="E86A5C"/>
                </a:solidFill>
                <a:latin typeface="Arial"/>
              </a:rPr>
              <a:t>Antigen-specific tolerance, one patient at a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3364992"/>
            <a:ext cx="1060704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 b="0" i="0">
                <a:solidFill>
                  <a:srgbClr val="F2F4F5"/>
                </a:solidFill>
                <a:latin typeface="Arial"/>
              </a:rPr>
              <a:t>A citizen-scientist's roadmap for a personalized pMHC-II tolerance vaccine in eosinophilic esophagitis — from AI/ML design to first-in-patient.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4617720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700" b="1" i="0">
                <a:solidFill>
                  <a:srgbClr val="FFFFFF"/>
                </a:solidFill>
                <a:latin typeface="Arial"/>
              </a:rPr>
              <a:t>Ruth-Anne Pai, PhD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5074920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0" i="0">
                <a:solidFill>
                  <a:srgbClr val="F2F4F5"/>
                </a:solidFill>
                <a:latin typeface="Arial"/>
              </a:rPr>
              <a:t>PhD Scientist &amp; Advisor  |  Bridging Science and Advocacy  ·  person living with EoE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5486400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100" b="0" i="0">
                <a:solidFill>
                  <a:srgbClr val="AEB6BB"/>
                </a:solidFill>
                <a:latin typeface="Arial"/>
                <a:hlinkClick r:id="rId2"/>
              </a:rPr>
              <a:t>advising@ruthannepai.com</a:t>
            </a:r>
            <a:r>
              <a:rPr sz="1100" b="0" i="0">
                <a:solidFill>
                  <a:srgbClr val="AEB6BB"/>
                </a:solidFill>
                <a:latin typeface="Arial"/>
              </a:rPr>
              <a:t>   ·   </a:t>
            </a:r>
            <a:r>
              <a:rPr sz="1100" b="0" i="0">
                <a:solidFill>
                  <a:srgbClr val="AEB6BB"/>
                </a:solidFill>
                <a:latin typeface="Arial"/>
                <a:hlinkClick r:id="rId3"/>
              </a:rPr>
              <a:t>ruthannepai.com</a:t>
            </a:r>
            <a:r>
              <a:rPr sz="1100" b="0" i="0">
                <a:solidFill>
                  <a:srgbClr val="AEB6BB"/>
                </a:solidFill>
                <a:latin typeface="Arial"/>
              </a:rPr>
              <a:t>   ·   </a:t>
            </a:r>
            <a:r>
              <a:rPr sz="1100" b="0" i="0">
                <a:solidFill>
                  <a:srgbClr val="AEB6BB"/>
                </a:solidFill>
                <a:latin typeface="Arial"/>
                <a:hlinkClick r:id="rId4"/>
              </a:rPr>
              <a:t>linkedin.com/in/ruth-anne-pai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6016752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050" b="0" i="1">
                <a:solidFill>
                  <a:srgbClr val="C7A253"/>
                </a:solidFill>
                <a:latin typeface="Arial"/>
              </a:rPr>
              <a:t>Developed during the “</a:t>
            </a:r>
            <a:r>
              <a:rPr sz="1050" b="0" i="1">
                <a:solidFill>
                  <a:srgbClr val="C7A253"/>
                </a:solidFill>
                <a:latin typeface="Arial"/>
                <a:hlinkClick r:id="rId5"/>
              </a:rPr>
              <a:t>Built with Claude: Life Sciences Hackathon</a:t>
            </a:r>
            <a:r>
              <a:rPr sz="1050" b="0" i="1">
                <a:solidFill>
                  <a:srgbClr val="C7A253"/>
                </a:solidFill>
                <a:latin typeface="Arial"/>
              </a:rPr>
              <a:t>,” July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VALUE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Two value lines from one biopsy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2011680"/>
            <a:ext cx="3520440" cy="365760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40080" y="2011680"/>
            <a:ext cx="3520440" cy="128016"/>
          </a:xfrm>
          <a:prstGeom prst="rect">
            <a:avLst/>
          </a:prstGeom>
          <a:solidFill>
            <a:srgbClr val="1F7A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331720"/>
            <a:ext cx="2971800" cy="868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1F7A8C"/>
                </a:solidFill>
                <a:latin typeface="Arial"/>
              </a:rPr>
              <a:t>Therapeutic — TOL-EoE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337560"/>
            <a:ext cx="297180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Personalized one-course tolerance vaccine. Value-based modeled at ~$150k — ~23% below Tzield's actual $194k/course.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6552" y="2011680"/>
            <a:ext cx="3520440" cy="365760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4416552" y="2011680"/>
            <a:ext cx="3520440" cy="128016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690872" y="2331720"/>
            <a:ext cx="2971800" cy="868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E86A5C"/>
                </a:solidFill>
                <a:latin typeface="Arial"/>
              </a:rPr>
              <a:t>Companion diagnostic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0872" y="3337560"/>
            <a:ext cx="297180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Blood-based food-trigger + clonotype assay. Patient-selection gate AND remission monitor. Value earlier and independent of the therapeutic.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93023" y="2011680"/>
            <a:ext cx="3520440" cy="365760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8193023" y="2011680"/>
            <a:ext cx="3520440" cy="128016"/>
          </a:xfrm>
          <a:prstGeom prst="rect">
            <a:avLst/>
          </a:prstGeom>
          <a:solidFill>
            <a:srgbClr val="6DA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467344" y="2331720"/>
            <a:ext cx="2971800" cy="868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6DA67A"/>
                </a:solidFill>
                <a:latin typeface="Arial"/>
              </a:rPr>
              <a:t>Platform optionality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7344" y="3337560"/>
            <a:ext cx="297180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PACT extends to celiac and other food/auto-antigen disease; qualified backbones/cassettes are out-licensable.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MARKET ACCESS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A durable cure needs a payer model chronic drugs never did</a:t>
            </a:r>
          </a:p>
        </p:txBody>
      </p:sp>
      <p:pic>
        <p:nvPicPr>
          <p:cNvPr id="4" name="Picture 3" descr="vb12ea396_fig_payer_va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71" y="1783080"/>
            <a:ext cx="8515617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" y="598932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0" i="1">
                <a:solidFill>
                  <a:srgbClr val="5A636A"/>
                </a:solidFill>
                <a:latin typeface="Arial"/>
              </a:rPr>
              <a:t>The roadmap names the wrong-pocket problem and scopes three contracting models — outcomes-based annuity, one-time + warranty, front-loaded offset — matched per payer channel.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REGULATORY STRATEGY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A platform IND on a proven precedent</a:t>
            </a:r>
          </a:p>
        </p:txBody>
      </p:sp>
      <p:pic>
        <p:nvPicPr>
          <p:cNvPr id="4" name="Picture 3" descr="v8a82adea_regulatory_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497530"/>
            <a:ext cx="7040880" cy="3143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3840" y="1965960"/>
            <a:ext cx="3840480" cy="4297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One platform IND — not one per patient — on the individualized-product framework.</a:t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ODD → Fast Track → Breakthrough → test RMAT</a:t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EoE co-primary (histology + dysphagia COA) is FDA-validated.</a:t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Histologic remission is proposed as an Accelerated-Approval surrogate — borrowing Tzield's disease-modification logic.</a:t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3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Companion Dx co-reviewed, timeline in parallel.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DEVELOPMENT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From AI/ML design to first-in-patient</a:t>
            </a:r>
          </a:p>
        </p:txBody>
      </p:sp>
      <p:pic>
        <p:nvPicPr>
          <p:cNvPr id="4" name="Picture 3" descr="vea7ad034_fig_scientific_road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28" y="1783080"/>
            <a:ext cx="7852503" cy="429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" y="612648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0" i="1">
                <a:solidFill>
                  <a:srgbClr val="5A636A"/>
                </a:solidFill>
                <a:latin typeface="Arial"/>
              </a:rPr>
              <a:t>Biomarker-first · tolerogenic delivery (not bare allergen) · HLA-stratified · early-disease endpoint · co-built screening — the winners' playbook.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MILESTONES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A capital-efficient path to the key inflection</a:t>
            </a:r>
          </a:p>
        </p:txBody>
      </p:sp>
      <p:pic>
        <p:nvPicPr>
          <p:cNvPr id="4" name="Picture 3" descr="v783ca28f_milestone_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73" y="1783080"/>
            <a:ext cx="9834813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WHAT IT WOULD TAKE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Scoped to IND + first-in-human</a:t>
            </a:r>
          </a:p>
        </p:txBody>
      </p:sp>
      <p:pic>
        <p:nvPicPr>
          <p:cNvPr id="4" name="Picture 3" descr="vdd9fc146_use_of_procee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465114"/>
            <a:ext cx="6949440" cy="3207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1965960"/>
            <a:ext cx="3931920" cy="4297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6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>~$8M → cleared IND + FIH dosing (18–30 mo)</a:t>
            </a:r>
          </a:p>
          <a:p>
            <a:pPr algn="l">
              <a:lnSpc>
                <a:spcPct val="116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6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>~$35M → Phase 2 durable-remission PoC (~$43M cumulative)</a:t>
            </a:r>
          </a:p>
          <a:p>
            <a:pPr algn="l">
              <a:lnSpc>
                <a:spcPct val="116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6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>These figures scope the work — a brief for any biotech partner or funder who wants to take it forward.</a:t>
            </a:r>
          </a:p>
          <a:p>
            <a:pPr algn="l">
              <a:lnSpc>
                <a:spcPct val="116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6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>The precedent for the value at stake: Tzield, a first-in-class tolerance asset, drew a $2.9B Sanofi acquisition on a single indication.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B2D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256032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1371600"/>
            <a:ext cx="105156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500" b="1" i="0">
                <a:solidFill>
                  <a:srgbClr val="E86A5C"/>
                </a:solidFill>
                <a:latin typeface="Arial"/>
              </a:rPr>
              <a:t>Where this goes next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2057400"/>
            <a:ext cx="10607040" cy="17373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700" b="0" i="0">
                <a:solidFill>
                  <a:srgbClr val="FFFFFF"/>
                </a:solidFill>
                <a:latin typeface="Arial"/>
              </a:rPr>
              <a:t>A personalized pMHC-II tolerance vaccine for EoE is scientifically credible today, commercially rational, and — critically — designable by a citizen-scientist with the right tools in a single week.</a:t>
            </a:r>
          </a:p>
          <a:p>
            <a:pPr algn="l">
              <a:lnSpc>
                <a:spcPct val="120000"/>
              </a:lnSpc>
            </a:pPr>
            <a:r>
              <a:rPr sz="1700" b="0" i="0">
                <a:solidFill>
                  <a:srgbClr val="FFFFFF"/>
                </a:solidFill>
                <a:latin typeface="Arial"/>
              </a:rPr>
              <a:t/>
            </a:r>
          </a:p>
          <a:p>
            <a:pPr algn="l">
              <a:lnSpc>
                <a:spcPct val="120000"/>
              </a:lnSpc>
            </a:pPr>
            <a:r>
              <a:rPr sz="1700" b="0" i="0">
                <a:solidFill>
                  <a:srgbClr val="FFFFFF"/>
                </a:solidFill>
                <a:latin typeface="Arial"/>
              </a:rPr>
              <a:t>If this roadmap is useful to you — as a researcher, clinician, advocate, funder, or biotech partner — reach 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4434840"/>
            <a:ext cx="105156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900" b="0" i="1">
                <a:solidFill>
                  <a:srgbClr val="E86A5C"/>
                </a:solidFill>
                <a:latin typeface="Arial"/>
              </a:rPr>
              <a:t>Antigen-specific tolerance, one patient at a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5257800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0" i="0">
                <a:solidFill>
                  <a:srgbClr val="F2F4F5"/>
                </a:solidFill>
                <a:latin typeface="Arial"/>
              </a:rPr>
              <a:t>Ruth-Anne Pai, PhD  ·  PhD Scientist &amp; Advisor | Bridging Science and Advocacy  ·  person living with EoE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5669280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1" i="0">
                <a:solidFill>
                  <a:srgbClr val="FFFFFF"/>
                </a:solidFill>
                <a:latin typeface="Arial"/>
                <a:hlinkClick r:id="rId2"/>
              </a:rPr>
              <a:t>advising@ruthannepai.com</a:t>
            </a:r>
            <a:r>
              <a:rPr sz="1200" b="1" i="0">
                <a:solidFill>
                  <a:srgbClr val="FFFFFF"/>
                </a:solidFill>
                <a:latin typeface="Arial"/>
              </a:rPr>
              <a:t>   ·   </a:t>
            </a:r>
            <a:r>
              <a:rPr sz="1200" b="1" i="0">
                <a:solidFill>
                  <a:srgbClr val="FFFFFF"/>
                </a:solidFill>
                <a:latin typeface="Arial"/>
                <a:hlinkClick r:id="rId3"/>
              </a:rPr>
              <a:t>ruthannepai.com</a:t>
            </a:r>
            <a:r>
              <a:rPr sz="1200" b="1" i="0">
                <a:solidFill>
                  <a:srgbClr val="FFFFFF"/>
                </a:solidFill>
                <a:latin typeface="Arial"/>
              </a:rPr>
              <a:t>   ·   </a:t>
            </a:r>
            <a:r>
              <a:rPr sz="1200" b="1" i="0">
                <a:solidFill>
                  <a:srgbClr val="FFFFFF"/>
                </a:solidFill>
                <a:latin typeface="Arial"/>
                <a:hlinkClick r:id="rId4"/>
              </a:rPr>
              <a:t>linkedin.com/in/ruth-anne-pai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6108192"/>
            <a:ext cx="106070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000" b="0" i="1">
                <a:solidFill>
                  <a:srgbClr val="C7A253"/>
                </a:solidFill>
                <a:latin typeface="Arial"/>
              </a:rPr>
              <a:t>Developed during the “</a:t>
            </a:r>
            <a:r>
              <a:rPr sz="1000" b="0" i="1">
                <a:solidFill>
                  <a:srgbClr val="C7A253"/>
                </a:solidFill>
                <a:latin typeface="Arial"/>
                <a:hlinkClick r:id="rId5"/>
              </a:rPr>
              <a:t>Built with Claude: Life Sciences Hackathon</a:t>
            </a:r>
            <a:r>
              <a:rPr sz="1000" b="0" i="1">
                <a:solidFill>
                  <a:srgbClr val="C7A253"/>
                </a:solidFill>
                <a:latin typeface="Arial"/>
              </a:rPr>
              <a:t>,” July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THE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A disease you manage every meal, for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874519"/>
            <a:ext cx="5486400" cy="4206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EoE is a chronic, food-driven immune disease — ~167,500 people in the US, and rising.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Diagnosis takes years and repeated sedated endoscopies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PPIs, steroids, elimination diets, dupilumab — all effective for some, none curative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Stop treatment and inflammation returns; uncontrolled disease progresses to irreversible fibrostenosis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The daily burden — chewing every bite, avoiding restaurants, the fear of choking — never shows up in a biopsy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2240" y="1920240"/>
            <a:ext cx="5029200" cy="402336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766560" y="2148840"/>
            <a:ext cx="448056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500" b="1" i="0">
                <a:solidFill>
                  <a:srgbClr val="E86A5C"/>
                </a:solidFill>
                <a:latin typeface="Arial"/>
              </a:rPr>
              <a:t>The insight everyone missed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6560" y="2788920"/>
            <a:ext cx="4480560" cy="3108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EoE is fundamentally antigen-specific — a food peptide, presented on an MHC-II molecule, to a pathogenic T-cell clone.</a:t>
            </a:r>
          </a:p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Yet every approved and pipeline therapy blocks a downstream cytokine or cell, and must be taken indefinitely.</a:t>
            </a:r>
          </a:p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2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None touches the antigen-specific cause.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WHY 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Three things are true for the first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2011680"/>
            <a:ext cx="3520440" cy="356616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40080" y="2011680"/>
            <a:ext cx="3520440" cy="128016"/>
          </a:xfrm>
          <a:prstGeom prst="rect">
            <a:avLst/>
          </a:prstGeom>
          <a:solidFill>
            <a:srgbClr val="1F7A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914400" y="2331720"/>
            <a:ext cx="2971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1F7A8C"/>
                </a:solidFill>
                <a:latin typeface="Arial"/>
              </a:rPr>
              <a:t>The biology is validated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291840"/>
            <a:ext cx="2971800" cy="2103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The first EoE food-reactive TCR and its pMHC-II triad are characterized. The disease's antigen-specific cause is now addressable.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6552" y="2011680"/>
            <a:ext cx="3520440" cy="356616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4416552" y="2011680"/>
            <a:ext cx="3520440" cy="128016"/>
          </a:xfrm>
          <a:prstGeom prst="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690872" y="2331720"/>
            <a:ext cx="2971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E86A5C"/>
                </a:solidFill>
                <a:latin typeface="Arial"/>
              </a:rPr>
              <a:t>The regulatory path exists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0872" y="3291840"/>
            <a:ext cx="2971800" cy="2103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Tzield (2022) proved the FDA will approve a disease-modifying immune therapy. Neoantigen vaccines proved per-patient biologics clear CMC.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93023" y="2011680"/>
            <a:ext cx="3520440" cy="3566160"/>
          </a:xfrm>
          <a:prstGeom prst="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8193023" y="2011680"/>
            <a:ext cx="3520440" cy="128016"/>
          </a:xfrm>
          <a:prstGeom prst="rect">
            <a:avLst/>
          </a:prstGeom>
          <a:solidFill>
            <a:srgbClr val="6DA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467344" y="2331720"/>
            <a:ext cx="2971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6DA67A"/>
                </a:solidFill>
                <a:latin typeface="Arial"/>
              </a:rPr>
              <a:t>The design already computes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7344" y="3291840"/>
            <a:ext cx="2971800" cy="21031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A 9-construct pMHC-II panel folds at ipTM 0.87–0.90, 15/15 in-groove — built by one citizen-scientist in a week.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THE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Retire the clone. Don't suppress the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783080"/>
            <a:ext cx="10972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From one biopsy + blood draw, the workflow identifies the patient's HLA type and causal food-reactive clone and manufactures an N-of-1 vaccine that re-educates only that clone — Signal-1 anergy + multivalent nanoparticle Tr1/IL-10 induction.</a:t>
            </a:r>
          </a:p>
        </p:txBody>
      </p:sp>
      <p:pic>
        <p:nvPicPr>
          <p:cNvPr id="5" name="Picture 4" descr="v40c07a34_platform_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872" y="2697480"/>
            <a:ext cx="808921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PLATFORM — PACT™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One backbone, a swappable cassette per patient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783080"/>
            <a:ext cx="5212080" cy="42976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Personalized therapy is only viable if manufacturing is tractable.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PACT™ uses a shared, GPU-validated MHC-II backbone with a swappable peptide cassette — only the peptide changes per patient.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The expensive, regulated components are standardized and validated once.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Vein-to-vaccine target: 6–10 weeks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The process is exported, not an inventory — it travels internationally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•  The same engine extends to celiac and other food/auto-antigen disease</a:t>
            </a:r>
          </a:p>
        </p:txBody>
      </p:sp>
      <p:pic>
        <p:nvPicPr>
          <p:cNvPr id="5" name="Picture 4" descr="v28c2cac3_personalization_decision_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349149"/>
            <a:ext cx="5486400" cy="3439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SCIENTIFIC 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The design is built and computes</a:t>
            </a:r>
          </a:p>
        </p:txBody>
      </p:sp>
      <p:pic>
        <p:nvPicPr>
          <p:cNvPr id="4" name="Picture 3" descr="v1aff60ad_eoe_pmhc_strategy_fig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7" y="1783080"/>
            <a:ext cx="6237784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9520" y="1920240"/>
            <a:ext cx="4114800" cy="4206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9-construct panel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dairy · wheat · soy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ipTM 0.87–0.90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15/15 peptides in-groove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Dairy anchor (β-casein aa59–78, HLA-DRB1*07:01): supported by a reported tetramer-validated epitope*</a:t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Wheat + soy: computational priors — wet-lab validation is a near-term milestone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0" y="6172200"/>
            <a:ext cx="4114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800" b="0" i="1">
                <a:solidFill>
                  <a:srgbClr val="5A636A"/>
                </a:solidFill>
                <a:latin typeface="Arial"/>
              </a:rPr>
              <a:t>*attribution carried from founding brief; flagged for independent verification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COMPETITIVE WHITESPACE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Everyone clusters in one corner. This owns the other.</a:t>
            </a:r>
          </a:p>
        </p:txBody>
      </p:sp>
      <p:pic>
        <p:nvPicPr>
          <p:cNvPr id="4" name="Picture 3" descr="vd084986b_fig_white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005" y="1783080"/>
            <a:ext cx="534758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2103120"/>
            <a:ext cx="3931920" cy="40233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Every approved and pipeline EoE therapy is a broad-mechanism, chronic-dosing symptom suppressor.</a:t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Project Tolera is the only antigen-specific, one-course approach.</a:t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8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The differentiation is categorical, not incremental — and a recent pipeline agent was dropped for EoE after missing the endoscopic endpoint despite a mechanistic effect. Mechanism alone doesn't win.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THE DIFFERENTIATOR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The first program to put patient voice first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737360"/>
            <a:ext cx="10972800" cy="7772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2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Across T1D, celiac, and MS, formal patient input arrived too late to shape trial design. EoE has no dedicated PFDD and no pMHC program — so this roadmap can invert the field's sequence.</a:t>
            </a:r>
          </a:p>
        </p:txBody>
      </p:sp>
      <p:pic>
        <p:nvPicPr>
          <p:cNvPr id="5" name="Picture 4" descr="vaf7e1758_fig_patient_priorit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519" y="2606040"/>
            <a:ext cx="6481920" cy="3749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00" b="1" i="0">
                <a:solidFill>
                  <a:srgbClr val="E86A5C"/>
                </a:solidFill>
                <a:latin typeface="Arial"/>
              </a:rPr>
              <a:t>MARKET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2B2D33"/>
                </a:solidFill>
                <a:latin typeface="Arial"/>
              </a:rPr>
              <a:t>~$2.2B TAM, anchored to the one real precedent</a:t>
            </a:r>
          </a:p>
        </p:txBody>
      </p:sp>
      <p:pic>
        <p:nvPicPr>
          <p:cNvPr id="4" name="Picture 3" descr="v536a1567_fig_market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382262"/>
            <a:ext cx="7315200" cy="3007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8160" y="1965960"/>
            <a:ext cx="3566160" cy="4114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US funnel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167,500 → 100,500 → 55,300 SAM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Base case (12% of SAM):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~6,600 patients/yr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~$1.0B mature revenue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Range: $0.66B / $0.99B / $1.49B</a:t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Tempered from a single 15% point to Tzield's real, screening-gated ramp.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84080" y="6446520"/>
            <a:ext cx="219456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5000"/>
              </a:lnSpc>
            </a:pPr>
            <a:r>
              <a:rPr sz="800" b="0" i="0">
                <a:solidFill>
                  <a:srgbClr val="5A636A"/>
                </a:solidFill>
                <a:latin typeface="Arial"/>
              </a:rPr>
              <a:t>Project Tolera  · 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