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brand_he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69" y="566928"/>
            <a:ext cx="8542782" cy="4617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5285232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i="0">
                <a:solidFill>
                  <a:srgbClr val="1F7A8C"/>
                </a:solidFill>
                <a:latin typeface="Arial"/>
              </a:rPr>
              <a:t>Series Seed · $8M · Personalized antigen-specific tolerance for eosinophilic esophagitis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5705856"/>
            <a:ext cx="11064240" cy="2926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0" i="1">
                <a:solidFill>
                  <a:srgbClr val="1F7A8C"/>
                </a:solidFill>
                <a:latin typeface="Arial"/>
              </a:rPr>
              <a:t>Tolera  /ˈtoʊ.lɛr.ə/  ·  “TOE-lair-uh”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053328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250" b="0" i="0">
                <a:solidFill>
                  <a:srgbClr val="5A636A"/>
                </a:solidFill>
                <a:latin typeface="Arial"/>
              </a:rPr>
              <a:t>Ruth-Anne Pai, PhD — Founder &amp; CEO  ·  immunologist and person living with EoE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COMPETITIVE LANDSCAPE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Competition: everyone else suppresses; we tolerize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" y="1600200"/>
          <a:ext cx="1106424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2651760"/>
                <a:gridCol w="1737360"/>
                <a:gridCol w="2103120"/>
                <a:gridCol w="1645920"/>
              </a:tblGrid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Arial"/>
                        </a:rPr>
                        <a:t>Agent</a:t>
                      </a:r>
                    </a:p>
                  </a:txBody>
                  <a:tcPr>
                    <a:solidFill>
                      <a:srgbClr val="2B2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50" b="1">
                          <a:solidFill>
                            <a:srgbClr val="FFFFFF"/>
                          </a:solidFill>
                          <a:latin typeface="Arial"/>
                        </a:rPr>
                        <a:t>Mechanism</a:t>
                      </a:r>
                    </a:p>
                  </a:txBody>
                  <a:tcPr>
                    <a:solidFill>
                      <a:srgbClr val="2B2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50" b="1">
                          <a:solidFill>
                            <a:srgbClr val="FFFFFF"/>
                          </a:solidFill>
                          <a:latin typeface="Arial"/>
                        </a:rPr>
                        <a:t>Dosing</a:t>
                      </a:r>
                    </a:p>
                  </a:txBody>
                  <a:tcPr>
                    <a:solidFill>
                      <a:srgbClr val="2B2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50" b="1">
                          <a:solidFill>
                            <a:srgbClr val="FFFFFF"/>
                          </a:solidFill>
                          <a:latin typeface="Arial"/>
                        </a:rPr>
                        <a:t>Antigen-specific?</a:t>
                      </a:r>
                    </a:p>
                  </a:txBody>
                  <a:tcPr>
                    <a:solidFill>
                      <a:srgbClr val="2B2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50" b="1">
                          <a:solidFill>
                            <a:srgbClr val="FFFFFF"/>
                          </a:solidFill>
                          <a:latin typeface="Arial"/>
                        </a:rPr>
                        <a:t>Durable?</a:t>
                      </a:r>
                    </a:p>
                  </a:txBody>
                  <a:tcPr>
                    <a:solidFill>
                      <a:srgbClr val="2B2D33"/>
                    </a:solidFill>
                  </a:tcPr>
                </a:tc>
              </a:tr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latin typeface="Arial"/>
                        </a:rPr>
                        <a:t>Dupilumab (Sanofi/Regeneron)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anti-IL-4Rα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chronic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latin typeface="Arial"/>
                        </a:rPr>
                        <a:t>Cendakimab (BMS)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anti-IL-13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chronic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</a:tr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latin typeface="Arial"/>
                        </a:rPr>
                        <a:t>Tezepelumab (AZ/Amgen)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anti-TSLP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chronic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latin typeface="Arial"/>
                        </a:rPr>
                        <a:t>Budesonide / Eohilia (Takeda)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topical steroid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chronic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2F4F5"/>
                    </a:solidFill>
                  </a:tcPr>
                </a:tc>
              </a:tr>
              <a:tr h="574765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latin typeface="Arial"/>
                        </a:rPr>
                        <a:t>Elimination diet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antigen avoidance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lifelong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directed, not therapeutic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latin typeface="Arial"/>
                        </a:rPr>
                        <a:t>No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74770">
                <a:tc>
                  <a:txBody>
                    <a:bodyPr/>
                    <a:lstStyle/>
                    <a:p>
                      <a:pPr algn="l"/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</a:rPr>
                        <a:t>TOL-EoE (Tolera Bio)</a:t>
                      </a:r>
                    </a:p>
                  </a:txBody>
                  <a:tcPr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</a:rPr>
                        <a:t>antigen-specific pMHC-II tolerance</a:t>
                      </a:r>
                    </a:p>
                  </a:txBody>
                  <a:tcPr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</a:rPr>
                        <a:t>one course</a:t>
                      </a:r>
                    </a:p>
                  </a:txBody>
                  <a:tcPr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>
                    <a:solidFill>
                      <a:srgbClr val="1F7A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</a:rPr>
                        <a:t>Design goal: yes</a:t>
                      </a:r>
                    </a:p>
                  </a:txBody>
                  <a:tcPr>
                    <a:solidFill>
                      <a:srgbClr val="1F7A8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" y="576072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200" b="0" i="1">
                <a:solidFill>
                  <a:srgbClr val="5A636A"/>
                </a:solidFill>
                <a:latin typeface="Arial"/>
              </a:rPr>
              <a:t>The field is well-capitalized (validating the market) — but a recent pipeline agent was discontinued for EoE after failing to move endoscopic scores. Mechanism alone doesn't win; durable, antigen-specific disease modification is the open category.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BUSINESS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Business model: therapeutic + companion diagnostic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554480"/>
            <a:ext cx="11064240" cy="128016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48640" y="1554480"/>
            <a:ext cx="109728" cy="1280160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68680" y="1691640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E86A5C"/>
                </a:solidFill>
                <a:latin typeface="Arial"/>
              </a:rPr>
              <a:t>Personalized tolerance vaccine (TOL-EoE)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" y="2176272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One-course, value-based price ~$150k — priced against the ~$40k/yr lifelong biologic it displaces. Pays back in &lt;4 years; saves payers ~$250k/patient over a decade.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3063239"/>
            <a:ext cx="11064240" cy="128016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548640" y="3063239"/>
            <a:ext cx="109728" cy="1280160"/>
          </a:xfrm>
          <a:prstGeom prst="round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68680" y="3200399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1F7A8C"/>
                </a:solidFill>
                <a:latin typeface="Arial"/>
              </a:rPr>
              <a:t>Companion diagnostic (blood assay)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3685031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Names the causal food + clonotype from a blood draw. Patient-selection gate, standalone reimbursable test, AND the remission monitor that makes outcomes-based contracting work.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" y="4572000"/>
            <a:ext cx="11064240" cy="128016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548640" y="4572000"/>
            <a:ext cx="109728" cy="1280160"/>
          </a:xfrm>
          <a:prstGeom prst="round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68680" y="4709160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6DA67A"/>
                </a:solidFill>
                <a:latin typeface="Arial"/>
              </a:rPr>
              <a:t>Platform optionality (PACT)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" y="5193792"/>
            <a:ext cx="105156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1350" b="0" i="0">
                <a:solidFill>
                  <a:srgbClr val="2B2D33"/>
                </a:solidFill>
                <a:latin typeface="Arial"/>
              </a:rPr>
              <a:t>Same engine extends to celiac and other food/auto-antigen disease — a pipeline-in-a-product, plus backbone/cassette out-licensing.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MARKET ACCESS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Why payers cover it: solving the plan-churn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5486400"/>
            <a:ext cx="11064240" cy="96012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5596128"/>
            <a:ext cx="10607040" cy="7772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>The wrong-pocket problem: US commercial plan tenure averages ~3 yrs, so a one-time cure can benefit a payer that didn't fund it. Three contracting models address this — an outcomes-based annuity, a one-time price with an outcomes warranty, and a front-loaded value model. We keep all three open and finalize the price architecture with our lead payer partner, matched to each channel (capitated / commercial / Medicaid).</a:t>
            </a:r>
          </a:p>
        </p:txBody>
      </p:sp>
      <p:pic>
        <p:nvPicPr>
          <p:cNvPr id="10" name="Picture 9" descr="market_acc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4" y="1280160"/>
            <a:ext cx="1006855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REGULATORY 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Regulatory: one platform IND, not one per patient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13</a:t>
            </a:r>
          </a:p>
        </p:txBody>
      </p:sp>
      <p:pic>
        <p:nvPicPr>
          <p:cNvPr id="7" name="Picture 6" descr="regulatory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25880"/>
            <a:ext cx="8193418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" y="5029200"/>
            <a:ext cx="109728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5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Individualized-product framework (à la neoantigen vaccines): qualify the platform + selection algorithm once; release each patient's product against it.</a:t>
            </a:r>
          </a:p>
          <a:p>
            <a:pPr>
              <a:lnSpc>
                <a:spcPct val="105000"/>
              </a:lnSpc>
              <a:spcAft>
                <a:spcPts val="5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Orphan Drug (US &lt;200k) → Fast Track → Breakthrough → test RMAT eligibility. Endpoints already validated: histologic remission, EREFS, DSQ.</a:t>
            </a:r>
          </a:p>
          <a:p>
            <a:pPr>
              <a:lnSpc>
                <a:spcPct val="105000"/>
              </a:lnSpc>
              <a:spcAft>
                <a:spcPts val="5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Companion diagnostic co-developed under FDA CDx framework. FTO note: the food-trigger assay concept is patented (Hill/Spergel) — license or design-around.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Value-inflection milestones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14</a:t>
            </a:r>
          </a:p>
        </p:txBody>
      </p:sp>
      <p:pic>
        <p:nvPicPr>
          <p:cNvPr id="7" name="Picture 6" descr="milestone_tim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09" y="1371600"/>
            <a:ext cx="10424902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THE 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The ask: $8M Seed → cleared IND + first-in-human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15</a:t>
            </a:r>
          </a:p>
        </p:txBody>
      </p:sp>
      <p:pic>
        <p:nvPicPr>
          <p:cNvPr id="7" name="Picture 6" descr="use_of_procee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41" y="1371600"/>
            <a:ext cx="8517838" cy="39319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8640" y="5486400"/>
            <a:ext cx="11064240" cy="96012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5623560"/>
            <a:ext cx="10607040" cy="7772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1300" b="0" i="0">
                <a:solidFill>
                  <a:srgbClr val="2B2D33"/>
                </a:solidFill>
                <a:latin typeface="Arial"/>
              </a:rPr>
              <a:t>$8M Seed buys the single largest de-risking step available now: computational designs → human-validated, IND-enabling data + first-in-human dosing, plus a revenue-generating companion diagnostic. A $35M Series A then funds through the Phase 2 durable-remission proof-of-concept.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Team &amp; founding advantage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554480"/>
            <a:ext cx="5394960" cy="420624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1783080"/>
            <a:ext cx="48463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000" b="1" i="0">
                <a:solidFill>
                  <a:srgbClr val="1F7A8C"/>
                </a:solidFill>
                <a:latin typeface="Arial"/>
              </a:rPr>
              <a:t>Ruth-Anne Pai, PhD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331720"/>
            <a:ext cx="484632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1" i="0">
                <a:solidFill>
                  <a:srgbClr val="E86A5C"/>
                </a:solidFill>
                <a:latin typeface="Arial"/>
              </a:rPr>
              <a:t>Founder &amp; CEO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2834640"/>
            <a:ext cx="484632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50">
                <a:solidFill>
                  <a:srgbClr val="2B2D33"/>
                </a:solidFill>
                <a:latin typeface="Arial"/>
              </a:rPr>
              <a:t>•  Immunologist; designed and computationally validated the full pMHC-II platform.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50">
                <a:solidFill>
                  <a:srgbClr val="2B2D33"/>
                </a:solidFill>
                <a:latin typeface="Arial"/>
              </a:rPr>
              <a:t>•  Lives with EoE — the patient-scientist advantage in trial design, recruitment, endpoints, and community trust.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50">
                <a:solidFill>
                  <a:srgbClr val="2B2D33"/>
                </a:solidFill>
                <a:latin typeface="Arial"/>
              </a:rPr>
              <a:t>•  Drove the work from literature to GPU-validated constructs to preclinical roadmap.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17920" y="1554480"/>
            <a:ext cx="5394960" cy="420624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1F7A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492240" y="1783080"/>
            <a:ext cx="484632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2B2D33"/>
                </a:solidFill>
                <a:latin typeface="Arial"/>
              </a:rPr>
              <a:t>Building out (seed hires)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331720"/>
            <a:ext cx="4846320" cy="329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•  VP / Head of CMC — individualized biologic manufacturing &amp; release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•  Head of Translational Immunology — functional validation, Tr1 assays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•  Regulatory lead — CBER individualized-product &amp; CDx experience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•  Head of Market Access — durable-therapy / outcomes-based contracting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•  Clinical advisors — EoE KOLs (GI + allergy/immunology); SAB — pMHC/tolerance veterans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F7A8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822960" y="640080"/>
            <a:ext cx="10515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400" b="1" i="0">
                <a:solidFill>
                  <a:srgbClr val="FFFFFF"/>
                </a:solidFill>
                <a:latin typeface="Arial"/>
              </a:rPr>
              <a:t>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200" b="1" i="0">
                <a:solidFill>
                  <a:srgbClr val="FFFFFF"/>
                </a:solidFill>
                <a:latin typeface="Arial"/>
              </a:rPr>
              <a:t>Make durable, antigen-specific tolerance the standard of care for food-driven immune disease.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3749039"/>
            <a:ext cx="1042416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sz="1700">
                <a:solidFill>
                  <a:srgbClr val="FFFFFF"/>
                </a:solidFill>
                <a:latin typeface="Arial"/>
              </a:rPr>
              <a:t>•  Start with EoE: turn a lifetime of suppression into a one-course, personalized vaccine.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sz="1700">
                <a:solidFill>
                  <a:srgbClr val="FFFFFF"/>
                </a:solidFill>
                <a:latin typeface="Arial"/>
              </a:rPr>
              <a:t>•  Extend PACT to celiac and other food/auto-antigen disease — the same engine, new cassettes.</a:t>
            </a: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sz="1700">
                <a:solidFill>
                  <a:srgbClr val="FFFFFF"/>
                </a:solidFill>
                <a:latin typeface="Arial"/>
              </a:rPr>
              <a:t>•  Build the company that a patient at diagnosis is sent to — the one I wish existed for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Contact &amp; disclosures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55448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 i="0">
                <a:solidFill>
                  <a:srgbClr val="1F7A8C"/>
                </a:solidFill>
                <a:latin typeface="Arial"/>
              </a:rPr>
              <a:t>Ruth-Anne Pai, PhD — Founder &amp; CEO, Tolera Bio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19456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 i="0">
                <a:solidFill>
                  <a:srgbClr val="E86A5C"/>
                </a:solidFill>
                <a:latin typeface="Arial"/>
              </a:rPr>
              <a:t>Series Seed · $8M · seeking lead investor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596896"/>
            <a:ext cx="11064240" cy="2926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0" i="1">
                <a:solidFill>
                  <a:srgbClr val="1F7A8C"/>
                </a:solidFill>
                <a:latin typeface="Arial"/>
              </a:rPr>
              <a:t>Tolera  /ˈtoʊ.lɛr.ə/  ·  “TOE-lair-uh”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" y="3017520"/>
            <a:ext cx="11064240" cy="288036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3154680"/>
            <a:ext cx="10515600" cy="2651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>Disclosures &amp; disclaimer</a:t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>This deck describes a preclinical-stage design platform. The dairy epitope (β-casein aa59–78, HLA-DRB1*07:01) is tetramer-validated in the literature; all other epitope binding values are computational priors pending wet-lab validation. Fold-quality metrics (ipTM/pLDDT) are from GPU structure prediction, not experimental structures.</a:t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>Market, financial, coverage, and payer/pricing figures are planning assumptions grounded in public data and stated explicitly in the accompanying analyses; they are not guidance or projections of returns. Contracting models are illustrative and subject to payer negotiation. Regulatory pathways require formal FDA interaction and are not commitments.</a:t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06000"/>
              </a:lnSpc>
            </a:pPr>
            <a:r>
              <a:rPr sz="1200" b="0" i="0">
                <a:solidFill>
                  <a:srgbClr val="2B2D33"/>
                </a:solidFill>
                <a:latin typeface="Arial"/>
              </a:rPr>
              <a:t>The food-trigger T-cell-assay concept is patented (Hill/Spergel); commercial use requires licensing or design-around. Nothing herein is medical advice.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THE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EoE is antigen-specific. Every therapy treating it is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463040"/>
            <a:ext cx="5852160" cy="438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500">
                <a:solidFill>
                  <a:srgbClr val="2B2D33"/>
                </a:solidFill>
                <a:latin typeface="Arial"/>
              </a:rPr>
              <a:t>•  Eosinophilic esophagitis (EoE): chronic, food-driven immune disease of the esophagus — dysphagia, food impaction, strictures.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500">
                <a:solidFill>
                  <a:srgbClr val="2B2D33"/>
                </a:solidFill>
                <a:latin typeface="Arial"/>
              </a:rPr>
              <a:t>•  ~1 in 2,000 people; ~167,500 in the US and rising.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500">
                <a:solidFill>
                  <a:srgbClr val="2B2D33"/>
                </a:solidFill>
                <a:latin typeface="Arial"/>
              </a:rPr>
              <a:t>•  Driven by a defined triad: a food peptide, presented on an MHC-II molecule, to a pathogenic effector-Th2 (peTH2) T-cell clone.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500">
                <a:solidFill>
                  <a:srgbClr val="2B2D33"/>
                </a:solidFill>
                <a:latin typeface="Arial"/>
              </a:rPr>
              <a:t>•  Yet every approved and pipeline therapy blocks a downstream cytokine or cell — and must be taken indefinitely:</a:t>
            </a:r>
          </a:p>
          <a:p>
            <a:pPr lvl="1">
              <a:lnSpc>
                <a:spcPct val="105000"/>
              </a:lnSpc>
              <a:spcAft>
                <a:spcPts val="6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–  Dupilumab, cendakimab, tezepelumab — chronic biologics</a:t>
            </a:r>
          </a:p>
          <a:p>
            <a:pPr lvl="1">
              <a:lnSpc>
                <a:spcPct val="105000"/>
              </a:lnSpc>
              <a:spcAft>
                <a:spcPts val="6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–  Budesonide (Eohilia), PPIs — chronic symptom control</a:t>
            </a:r>
          </a:p>
          <a:p>
            <a:pPr lvl="1">
              <a:lnSpc>
                <a:spcPct val="105000"/>
              </a:lnSpc>
              <a:spcAft>
                <a:spcPts val="600"/>
              </a:spcAft>
            </a:pPr>
            <a:r>
              <a:rPr sz="1300">
                <a:solidFill>
                  <a:srgbClr val="2B2D33"/>
                </a:solidFill>
                <a:latin typeface="Arial"/>
              </a:rPr>
              <a:t>–  Elimination diets — restrictive, poor quality of life, relapse on reintroduction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500">
                <a:solidFill>
                  <a:srgbClr val="2B2D33"/>
                </a:solidFill>
                <a:latin typeface="Arial"/>
              </a:rPr>
              <a:t>•  No approved therapy is antigen-specific. None induces durable tolerance.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75120" y="1645920"/>
            <a:ext cx="4937760" cy="356616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949440" y="1874519"/>
            <a:ext cx="448056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1F7A8C"/>
                </a:solidFill>
                <a:latin typeface="Arial"/>
              </a:rPr>
              <a:t>The lived reality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440" y="2423160"/>
            <a:ext cx="4480560" cy="2743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500" b="0" i="1">
                <a:solidFill>
                  <a:srgbClr val="2B2D33"/>
                </a:solidFill>
                <a:latin typeface="Arial"/>
              </a:rPr>
              <a:t>“At diagnosis, a patient is handed a lifetime of steroids, injections, or a shrinking list of foods they're allowed to eat — managing symptoms, never resolving the cause.</a:t>
            </a:r>
          </a:p>
          <a:p>
            <a:pPr algn="l">
              <a:lnSpc>
                <a:spcPct val="110000"/>
              </a:lnSpc>
            </a:pPr>
            <a:r>
              <a:rPr sz="1500" b="0" i="1">
                <a:solidFill>
                  <a:srgbClr val="2B2D33"/>
                </a:solidFill>
                <a:latin typeface="Arial"/>
              </a:rPr>
              <a:t/>
            </a:r>
          </a:p>
          <a:p>
            <a:pPr algn="l">
              <a:lnSpc>
                <a:spcPct val="110000"/>
              </a:lnSpc>
            </a:pPr>
            <a:r>
              <a:rPr sz="1500" b="0" i="1">
                <a:solidFill>
                  <a:srgbClr val="2B2D33"/>
                </a:solidFill>
                <a:latin typeface="Arial"/>
              </a:rPr>
              <a:t>We are building the company that changes that answer.”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40" y="5029200"/>
            <a:ext cx="448056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5A636A"/>
                </a:solidFill>
                <a:latin typeface="Arial"/>
              </a:rPr>
              <a:t>— Founder, living with EoE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THE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A personalized vaccine that retires the disease-driving T-cell clone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463040"/>
            <a:ext cx="10972800" cy="146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sz="1700">
                <a:solidFill>
                  <a:srgbClr val="2B2D33"/>
                </a:solidFill>
                <a:latin typeface="Arial"/>
              </a:rPr>
              <a:t>•  From a single biopsy + blood draw at diagnosis, Tolera manufactures a patient-specific pMHC-II tolerance vaccine that silences only the food-reactive clone — leaving the rest of the immune system intact.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017520"/>
            <a:ext cx="3520440" cy="274320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48640" y="3017520"/>
            <a:ext cx="3520440" cy="109728"/>
          </a:xfrm>
          <a:prstGeom prst="round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77240" y="3291840"/>
            <a:ext cx="310896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 i="0">
                <a:solidFill>
                  <a:srgbClr val="1F7A8C"/>
                </a:solidFill>
                <a:latin typeface="Arial"/>
              </a:rPr>
              <a:t>Antigen-specific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977639"/>
            <a:ext cx="3108960" cy="1645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Targets the patient's own food peptide on their own MHC-II — not broad immunosuppression.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3017520"/>
            <a:ext cx="3520440" cy="274320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343400" y="3017520"/>
            <a:ext cx="3520440" cy="109728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572000" y="3291840"/>
            <a:ext cx="310896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 i="0">
                <a:solidFill>
                  <a:srgbClr val="E86A5C"/>
                </a:solidFill>
                <a:latin typeface="Arial"/>
              </a:rPr>
              <a:t>Durable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977639"/>
            <a:ext cx="3108960" cy="1645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Induces tolerance (anergy + Tr1/IL-10 regulation) — designed as one course, not lifelong dosing.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38160" y="3017520"/>
            <a:ext cx="3520440" cy="274320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138160" y="3017520"/>
            <a:ext cx="3520440" cy="109728"/>
          </a:xfrm>
          <a:prstGeom prst="round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366760" y="3291840"/>
            <a:ext cx="310896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 i="0">
                <a:solidFill>
                  <a:srgbClr val="6DA67A"/>
                </a:solidFill>
                <a:latin typeface="Arial"/>
              </a:rPr>
              <a:t>Personalized N-of-1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760" y="3977639"/>
            <a:ext cx="3108960" cy="1645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Each vaccine is built for one patient's HLA + trigger — the neoantigen-vaccine model, for food antigens.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594360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50" b="0" i="1">
                <a:solidFill>
                  <a:srgbClr val="5A636A"/>
                </a:solidFill>
                <a:latin typeface="Arial"/>
              </a:rPr>
              <a:t>Precedent: teplizumab (Tzield) validated disease-modifying tolerance in autoimmunity; individualized neoantigen vaccines validated per-patient manufacturing.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INFLECTION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Why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508760"/>
            <a:ext cx="109728" cy="960120"/>
          </a:xfrm>
          <a:prstGeom prst="round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68680" y="1508760"/>
            <a:ext cx="420624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1F7A8C"/>
                </a:solidFill>
                <a:latin typeface="Arial"/>
              </a:rPr>
              <a:t>Regulatory precedent exists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2080" y="1508760"/>
            <a:ext cx="64008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Tzield (2022) proved the FDA approves antigen-directed, disease-modifying immune therapy; neoantigen vaccines proved individualized CMC is tractable.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2679191"/>
            <a:ext cx="109728" cy="960120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2679191"/>
            <a:ext cx="420624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E86A5C"/>
                </a:solidFill>
                <a:latin typeface="Arial"/>
              </a:rPr>
              <a:t>The biology is pinned down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2080" y="2679191"/>
            <a:ext cx="64008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Dilollo/Spergel/Hill (2025) functionally validated the first EoE food-antigen TCR (eoeTCR-4): β-casein, HLA-DRB1*07:01, tetramer-confirmed.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3849624"/>
            <a:ext cx="109728" cy="960120"/>
          </a:xfrm>
          <a:prstGeom prst="roundRect">
            <a:avLst/>
          </a:prstGeom>
          <a:solidFill>
            <a:srgbClr val="6DA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68680" y="3849624"/>
            <a:ext cx="420624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6DA67A"/>
                </a:solidFill>
                <a:latin typeface="Arial"/>
              </a:rPr>
              <a:t>The design already computes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080" y="3849624"/>
            <a:ext cx="64008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A 9-construct pMHC-II panel is designed and GPU-validated (ipTM ≥ 0.87) on a shared, swappable-cassette backbone.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40" y="5020056"/>
            <a:ext cx="109728" cy="960120"/>
          </a:xfrm>
          <a:prstGeom prst="roundRect">
            <a:avLst/>
          </a:prstGeom>
          <a:solidFill>
            <a:srgbClr val="1F7A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68680" y="5020056"/>
            <a:ext cx="420624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1F7A8C"/>
                </a:solidFill>
                <a:latin typeface="Arial"/>
              </a:rPr>
              <a:t>AI protein design collapsed timelines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2080" y="5020056"/>
            <a:ext cx="64008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5000"/>
              </a:lnSpc>
            </a:pPr>
            <a:r>
              <a:rPr sz="1400" b="0" i="0">
                <a:solidFill>
                  <a:srgbClr val="2B2D33"/>
                </a:solidFill>
                <a:latin typeface="Arial"/>
              </a:rPr>
              <a:t>Structure prediction + epitope selection make N-of-1 design a compute step, not a research project.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THE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PACT™ — from clinic to vaccine in one 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5</a:t>
            </a:r>
          </a:p>
        </p:txBody>
      </p:sp>
      <p:pic>
        <p:nvPicPr>
          <p:cNvPr id="7" name="Picture 6" descr="platform_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0" y="1371600"/>
            <a:ext cx="1092044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PERSONALIZATION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Every walk-in patient gets a vaccine; the evidence tier sets the route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6</a:t>
            </a:r>
          </a:p>
        </p:txBody>
      </p:sp>
      <p:pic>
        <p:nvPicPr>
          <p:cNvPr id="7" name="Picture 6" descr="personalization_decision_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4" y="1325880"/>
            <a:ext cx="8021311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VALIDATION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The science is designed and GPU-validated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7</a:t>
            </a:r>
          </a:p>
        </p:txBody>
      </p:sp>
      <p:pic>
        <p:nvPicPr>
          <p:cNvPr id="7" name="Picture 6" descr="science_valid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34440"/>
            <a:ext cx="6986318" cy="51206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61120" y="1371600"/>
            <a:ext cx="2834640" cy="4754880"/>
          </a:xfrm>
          <a:prstGeom prst="roundRect">
            <a:avLst/>
          </a:prstGeom>
          <a:solidFill>
            <a:srgbClr val="F2F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0" y="1554480"/>
            <a:ext cx="24688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 i="0">
                <a:solidFill>
                  <a:srgbClr val="1F7A8C"/>
                </a:solidFill>
                <a:latin typeface="Arial"/>
              </a:rPr>
              <a:t>What's validated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2103120"/>
            <a:ext cx="251460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Dairy anchor is tetramer-validated (β-casein aa59–78, DR7)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All 3 complexes fold at ipTM 0.87–0.90, 15/15 peptide in groove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One shared DR7 backbone; only the peptide cassette swaps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sz="1250">
                <a:solidFill>
                  <a:srgbClr val="2B2D33"/>
                </a:solidFill>
                <a:latin typeface="Arial"/>
              </a:rPr>
              <a:t>•  Wheat &amp; soy are computational priors — wet-lab validation is a funded milestone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POPULATION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Coverage: N-of-1 reaches every patient; the library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8</a:t>
            </a:r>
          </a:p>
        </p:txBody>
      </p:sp>
      <p:pic>
        <p:nvPicPr>
          <p:cNvPr id="7" name="Picture 6" descr="population_cover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7" y="1371600"/>
            <a:ext cx="10624786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0" y="0"/>
            <a:ext cx="12191695" cy="82296"/>
          </a:xfrm>
          <a:prstGeom prst="roundRect">
            <a:avLst/>
          </a:prstGeom>
          <a:solidFill>
            <a:srgbClr val="E86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6032"/>
            <a:ext cx="10058400" cy="320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i="0">
                <a:solidFill>
                  <a:srgbClr val="E86A5C"/>
                </a:solidFill>
                <a:latin typeface="Arial"/>
              </a:rPr>
              <a:t>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4712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2600" b="1" i="0">
                <a:solidFill>
                  <a:srgbClr val="2B2D33"/>
                </a:solidFill>
                <a:latin typeface="Arial"/>
              </a:rPr>
              <a:t>A ~$2B unmet-need market with no antigen-specific competitor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473952"/>
            <a:ext cx="5486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Tolera Bio · Confidential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1535" y="6473952"/>
            <a:ext cx="914400" cy="2743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900" b="0" i="0">
                <a:solidFill>
                  <a:srgbClr val="5A636A"/>
                </a:solidFill>
                <a:latin typeface="Arial"/>
              </a:rPr>
              <a:t>9</a:t>
            </a:r>
          </a:p>
        </p:txBody>
      </p:sp>
      <p:pic>
        <p:nvPicPr>
          <p:cNvPr id="7" name="Picture 6" descr="market_analy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32" y="1371600"/>
            <a:ext cx="10016455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