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3891200" cy="3291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[Background · 30s] EoE is a type-2 esophageal disease with a treatment gap despite dupilumab.</a:t>
            </a:r>
          </a:p>
          <a:p>
            <a:r>
              <a:t>[Methods · 20s] We combined bulk + single-cell omics with ESM-based triage.</a:t>
            </a:r>
          </a:p>
          <a:p>
            <a:r>
              <a:t>[Results · 40s] The IL13/CCL26 axis dominates; CAPN14 stands out as esophagus-specific.</a:t>
            </a:r>
          </a:p>
          <a:p>
            <a:r>
              <a:t>[Ask · 15s] We're prioritizing three targets for protein design — happy to discuss collaborations.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1EAF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43891200" cy="4114800"/>
          </a:xfrm>
          <a:prstGeom prst="roundRect">
            <a:avLst/>
          </a:prstGeom>
          <a:solidFill>
            <a:srgbClr val="4B1E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"/>
            <a:ext cx="41605200" cy="3749039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ctr">
              <a:spcAft>
                <a:spcPts val="600"/>
              </a:spcAft>
            </a:pPr>
            <a:r>
              <a:rPr sz="8000" b="1">
                <a:solidFill>
                  <a:srgbClr val="FFFFFF"/>
                </a:solidFill>
              </a:rPr>
              <a:t>Novel Therapeutic Targets in Eosinophilic Esophagitis</a:t>
            </a:r>
          </a:p>
          <a:p>
            <a:pPr algn="ctr">
              <a:spcAft>
                <a:spcPts val="600"/>
              </a:spcAft>
            </a:pPr>
            <a:r>
              <a:rPr sz="4000" b="0">
                <a:solidFill>
                  <a:srgbClr val="FFFFFF"/>
                </a:solidFill>
              </a:rPr>
              <a:t>A. Researcher, B. Scientist, C. Lead</a:t>
            </a:r>
          </a:p>
          <a:p>
            <a:pPr algn="ctr">
              <a:spcAft>
                <a:spcPts val="600"/>
              </a:spcAft>
            </a:pPr>
            <a:r>
              <a:rPr sz="3000" b="0">
                <a:solidFill>
                  <a:srgbClr val="FFFFFF"/>
                </a:solidFill>
              </a:rPr>
              <a:t>Department of Allergy &amp; Immunology · Built with Claude Life Sciences Hackathon 2025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7103363"/>
            <a:ext cx="13533119" cy="10007726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7B2D9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05840" y="7331963"/>
            <a:ext cx="13350240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>
                <a:solidFill>
                  <a:srgbClr val="7B2D9E"/>
                </a:solidFill>
              </a:rPr>
              <a:t>Background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8200643"/>
            <a:ext cx="13350240" cy="49377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200" b="0">
                <a:solidFill>
                  <a:srgbClr val="181022"/>
                </a:solidFill>
              </a:rPr>
              <a:t>EoE is a chronic, food-antigen-driven type 2 inflammatory disease of the esophagus.</a:t>
            </a:r>
          </a:p>
          <a:p>
            <a:pPr algn="l">
              <a:spcAft>
                <a:spcPts val="600"/>
              </a:spcAft>
            </a:pPr>
            <a:r>
              <a:rPr sz="3200" b="0">
                <a:solidFill>
                  <a:srgbClr val="181022"/>
                </a:solidFill>
              </a:rPr>
              <a:t>Current therapies (PPIs, topical steroids, dupilumab) leave a real treatment gap.</a:t>
            </a:r>
          </a:p>
          <a:p>
            <a:pPr algn="l">
              <a:spcAft>
                <a:spcPts val="600"/>
              </a:spcAft>
            </a:pPr>
            <a:r>
              <a:rPr sz="3200" b="0">
                <a:solidFill>
                  <a:srgbClr val="181022"/>
                </a:solidFill>
              </a:rPr>
              <a:t>We mined public omics datasets to surface unexploited, esophagus-relevant targets.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14400" y="19551014"/>
            <a:ext cx="13533119" cy="9190101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7B2D9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05840" y="19779614"/>
            <a:ext cx="13350240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>
                <a:solidFill>
                  <a:srgbClr val="7B2D9E"/>
                </a:solidFill>
              </a:rPr>
              <a:t>Methods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" y="20648294"/>
            <a:ext cx="13350240" cy="44297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200" b="0">
                <a:solidFill>
                  <a:srgbClr val="181022"/>
                </a:solidFill>
              </a:rPr>
              <a:t>• Transcriptomic + single-cell EoE cohorts vs controls</a:t>
            </a:r>
          </a:p>
          <a:p>
            <a:pPr algn="l">
              <a:spcAft>
                <a:spcPts val="600"/>
              </a:spcAft>
            </a:pPr>
            <a:r>
              <a:rPr sz="3200" b="0">
                <a:solidFill>
                  <a:srgbClr val="181022"/>
                </a:solidFill>
              </a:rPr>
              <a:t>• Differential expression + pathway enrichment</a:t>
            </a:r>
          </a:p>
          <a:p>
            <a:pPr algn="l">
              <a:spcAft>
                <a:spcPts val="600"/>
              </a:spcAft>
            </a:pPr>
            <a:r>
              <a:rPr sz="3200" b="0">
                <a:solidFill>
                  <a:srgbClr val="181022"/>
                </a:solidFill>
              </a:rPr>
              <a:t>• ESM embeddings for sequence-based target triage</a:t>
            </a:r>
          </a:p>
          <a:p>
            <a:pPr algn="l">
              <a:spcAft>
                <a:spcPts val="600"/>
              </a:spcAft>
            </a:pPr>
            <a:r>
              <a:rPr sz="3200" b="0">
                <a:solidFill>
                  <a:srgbClr val="181022"/>
                </a:solidFill>
              </a:rPr>
              <a:t>• PPI-network prioritization of candidates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5179040" y="6359652"/>
            <a:ext cx="13533119" cy="9515388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7B2D9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5270480" y="6588252"/>
            <a:ext cx="13350240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>
                <a:solidFill>
                  <a:srgbClr val="7B2D9E"/>
                </a:solidFill>
              </a:rPr>
              <a:t>Top Dysregulated Genes</a:t>
            </a:r>
          </a:p>
        </p:txBody>
      </p:sp>
      <p:pic>
        <p:nvPicPr>
          <p:cNvPr id="12" name="Picture 11" descr="fig_deg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87900" y="8602746"/>
            <a:ext cx="8915400" cy="5943600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15179040" y="17571252"/>
            <a:ext cx="13533119" cy="11913575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7B2D9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5270480" y="17799852"/>
            <a:ext cx="13350240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>
                <a:solidFill>
                  <a:srgbClr val="7B2D9E"/>
                </a:solidFill>
              </a:rPr>
              <a:t>Eosinophil Cell State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270480" y="18668532"/>
            <a:ext cx="13350240" cy="18897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200" b="0">
                <a:solidFill>
                  <a:srgbClr val="181022"/>
                </a:solidFill>
              </a:rPr>
              <a:t>A distinct eosinophil-enriched cluster expands in active disease.</a:t>
            </a:r>
          </a:p>
        </p:txBody>
      </p:sp>
      <p:pic>
        <p:nvPicPr>
          <p:cNvPr id="16" name="Picture 15" descr="fig_umap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87900" y="21958320"/>
            <a:ext cx="8915400" cy="5943600"/>
          </a:xfrm>
          <a:prstGeom prst="rect">
            <a:avLst/>
          </a:prstGeom>
        </p:spPr>
      </p:pic>
      <p:sp>
        <p:nvSpPr>
          <p:cNvPr id="17" name="Rounded Rectangle 16"/>
          <p:cNvSpPr/>
          <p:nvPr/>
        </p:nvSpPr>
        <p:spPr>
          <a:xfrm>
            <a:off x="29443680" y="7484363"/>
            <a:ext cx="13533119" cy="10848848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7B2D9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9535120" y="7712963"/>
            <a:ext cx="13350240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>
                <a:solidFill>
                  <a:srgbClr val="7B2D9E"/>
                </a:solidFill>
              </a:rPr>
              <a:t>Conclusions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9535120" y="8581643"/>
            <a:ext cx="13350240" cy="44297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200" b="0">
                <a:solidFill>
                  <a:srgbClr val="181022"/>
                </a:solidFill>
              </a:rPr>
              <a:t>• IL13 / CCL26 axis dominates the transcriptional signature</a:t>
            </a:r>
          </a:p>
          <a:p>
            <a:pPr algn="l">
              <a:spcAft>
                <a:spcPts val="600"/>
              </a:spcAft>
            </a:pPr>
            <a:r>
              <a:rPr sz="3200" b="0">
                <a:solidFill>
                  <a:srgbClr val="181022"/>
                </a:solidFill>
              </a:rPr>
              <a:t>• CAPN14 is an esophagus-specific candidate</a:t>
            </a:r>
          </a:p>
          <a:p>
            <a:pPr algn="l">
              <a:spcAft>
                <a:spcPts val="600"/>
              </a:spcAft>
            </a:pPr>
            <a:r>
              <a:rPr sz="3200" b="0">
                <a:solidFill>
                  <a:srgbClr val="181022"/>
                </a:solidFill>
              </a:rPr>
              <a:t>• Three targets prioritized for protein-design follow-up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9443680" y="21154136"/>
            <a:ext cx="13533119" cy="6988048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7B2D9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9535120" y="21382736"/>
            <a:ext cx="13350240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>
                <a:solidFill>
                  <a:srgbClr val="7B2D9E"/>
                </a:solidFill>
              </a:rPr>
              <a:t>Next Steps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9535120" y="22251416"/>
            <a:ext cx="13350240" cy="23977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3200" b="0">
                <a:solidFill>
                  <a:srgbClr val="181022"/>
                </a:solidFill>
              </a:rPr>
              <a:t>Design and validate binders against the top candidate in esophageal organoid models; assess pMHC/TCR relevance.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0" y="30632400"/>
            <a:ext cx="43891200" cy="2286000"/>
          </a:xfrm>
          <a:prstGeom prst="roundRect">
            <a:avLst/>
          </a:prstGeom>
          <a:solidFill>
            <a:srgbClr val="4B1E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4" name="Picture 23" descr="skilltest_poster_q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39440" y="30906719"/>
            <a:ext cx="1737360" cy="173736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914400" y="30632400"/>
            <a:ext cx="39959280" cy="228600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>
                <a:solidFill>
                  <a:srgbClr val="FFFFFF"/>
                </a:solidFill>
              </a:rPr>
              <a:t>Contact: researcher@example.org   |   github.com/example/eoe-targets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