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51206400" cy="288036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[Atlas] 166,420 esophageal cells, seven states, EoE versus healthy.</a:t>
            </a:r>
          </a:p>
          <a:p>
            <a:r>
              <a:t>[Composition] Mast cells expand about 14-fold; epithelium rebalances.</a:t>
            </a:r>
          </a:p>
          <a:p>
            <a:r>
              <a:t>[Mast states] Disease-associated states carry SIGLEC6 — 84% in EoE.</a:t>
            </a:r>
          </a:p>
          <a:p>
            <a:r>
              <a:t>[Epithelial] Basal-zone expansion and shifted differentiation.</a:t>
            </a:r>
          </a:p>
          <a:p>
            <a:r>
              <a:t>[HLA-I] Induction concentrates in suprabasal epithelium and mast cells.</a:t>
            </a:r>
          </a:p>
          <a:p>
            <a:r>
              <a:t>[Signaling] HLA and S100 signaling rewire across states.</a:t>
            </a:r>
          </a:p>
          <a:p>
            <a:r>
              <a:t>[Eosinophils] They don't survive dissociation, so they sit in our bulk streams.</a:t>
            </a:r>
          </a:p>
          <a:p>
            <a:r>
              <a:t>[Next] Map the presented peptides and connect to pMHC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2E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51206400" cy="2743200"/>
          </a:xfrm>
          <a:prstGeom prst="rect">
            <a:avLst/>
          </a:prstGeom>
          <a:solidFill>
            <a:srgbClr val="223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33472"/>
            <a:ext cx="51206400" cy="109728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37160"/>
            <a:ext cx="49560480" cy="24688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6200" b="1" i="0">
                <a:solidFill>
                  <a:srgbClr val="FFFFFF"/>
                </a:solidFill>
                <a:latin typeface="Arial"/>
              </a:rPr>
              <a:t>Single-Cell Cell-State Remodeling in Eosinophilic Esophagitis</a:t>
            </a:r>
          </a:p>
          <a:p>
            <a:pPr algn="l">
              <a:spcAft>
                <a:spcPts val="600"/>
              </a:spcAft>
            </a:pPr>
            <a:r>
              <a:rPr sz="3000" b="0" i="0">
                <a:solidFill>
                  <a:srgbClr val="CFE0D5"/>
                </a:solidFill>
                <a:latin typeface="Arial"/>
              </a:rPr>
              <a:t>Active EoE reshapes the epithelium, expands mast cells, and induces HLA-I where antigen is presented</a:t>
            </a:r>
          </a:p>
          <a:p>
            <a:pPr algn="l">
              <a:spcAft>
                <a:spcPts val="600"/>
              </a:spcAft>
            </a:pPr>
            <a:r>
              <a:rPr sz="2200" b="0" i="0">
                <a:solidFill>
                  <a:srgbClr val="CFE0D5"/>
                </a:solidFill>
                <a:latin typeface="Arial"/>
              </a:rPr>
              <a:t>EoE Single-Cell Working Group · Built with Claude · Life Sciences Hackathon 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" y="3063240"/>
            <a:ext cx="12150090" cy="1737360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822960" y="3063240"/>
            <a:ext cx="146304" cy="173736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51560" y="3172968"/>
            <a:ext cx="11830050" cy="15544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4000" b="1" i="0">
                <a:solidFill>
                  <a:srgbClr val="3F7D62"/>
                </a:solidFill>
                <a:latin typeface="Arial"/>
              </a:rPr>
              <a:t>166,420</a:t>
            </a:r>
          </a:p>
          <a:p>
            <a:pPr algn="l">
              <a:spcAft>
                <a:spcPts val="600"/>
              </a:spcAft>
            </a:pPr>
            <a:r>
              <a:rPr sz="1800" b="0" i="0">
                <a:solidFill>
                  <a:srgbClr val="15201A"/>
                </a:solidFill>
                <a:latin typeface="Arial"/>
              </a:rPr>
              <a:t>esophageal cells profiled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93090" y="3063240"/>
            <a:ext cx="12150090" cy="1737360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13293090" y="3063240"/>
            <a:ext cx="146304" cy="173736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3521690" y="3172968"/>
            <a:ext cx="11830050" cy="15544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4000" b="1" i="0">
                <a:solidFill>
                  <a:srgbClr val="3F7D62"/>
                </a:solidFill>
                <a:latin typeface="Arial"/>
              </a:rPr>
              <a:t>14×</a:t>
            </a:r>
          </a:p>
          <a:p>
            <a:pPr algn="l">
              <a:spcAft>
                <a:spcPts val="600"/>
              </a:spcAft>
            </a:pPr>
            <a:r>
              <a:rPr sz="1800" b="0" i="0">
                <a:solidFill>
                  <a:srgbClr val="15201A"/>
                </a:solidFill>
                <a:latin typeface="Arial"/>
              </a:rPr>
              <a:t>mast-cell expansion in EoE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763220" y="3063240"/>
            <a:ext cx="12150090" cy="1737360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25763220" y="3063240"/>
            <a:ext cx="146304" cy="173736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5991820" y="3172968"/>
            <a:ext cx="11830050" cy="15544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4000" b="1" i="0">
                <a:solidFill>
                  <a:srgbClr val="3F7D62"/>
                </a:solidFill>
                <a:latin typeface="Arial"/>
              </a:rPr>
              <a:t>+0.82</a:t>
            </a:r>
          </a:p>
          <a:p>
            <a:pPr algn="l">
              <a:spcAft>
                <a:spcPts val="600"/>
              </a:spcAft>
            </a:pPr>
            <a:r>
              <a:rPr sz="1800" b="0" i="0">
                <a:solidFill>
                  <a:srgbClr val="15201A"/>
                </a:solidFill>
                <a:latin typeface="Arial"/>
              </a:rPr>
              <a:t>HLA-I induction, suprabasal epithelium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233350" y="3063240"/>
            <a:ext cx="12150090" cy="1737360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38233350" y="3063240"/>
            <a:ext cx="146304" cy="173736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8461950" y="3172968"/>
            <a:ext cx="11830050" cy="15544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4000" b="1" i="0">
                <a:solidFill>
                  <a:srgbClr val="3F7D62"/>
                </a:solidFill>
                <a:latin typeface="Arial"/>
              </a:rPr>
              <a:t>7</a:t>
            </a:r>
          </a:p>
          <a:p>
            <a:pPr algn="l">
              <a:spcAft>
                <a:spcPts val="600"/>
              </a:spcAft>
            </a:pPr>
            <a:r>
              <a:rPr sz="1800" b="0" i="0">
                <a:solidFill>
                  <a:srgbClr val="15201A"/>
                </a:solidFill>
                <a:latin typeface="Arial"/>
              </a:rPr>
              <a:t>epithelial &amp; immune cell states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2960" y="5641086"/>
            <a:ext cx="12012930" cy="5664615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932688" y="5750814"/>
            <a:ext cx="11793474" cy="868680"/>
          </a:xfrm>
          <a:prstGeom prst="rect">
            <a:avLst/>
          </a:prstGeom>
          <a:solidFill>
            <a:srgbClr val="3F7D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24128" y="5750814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Question &amp; Scope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976" y="6756654"/>
            <a:ext cx="11756898" cy="4366167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How does active EoE remodel the esophageal wall at single-cell resolution, and where is antigen being presented?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Scope: a 166,420-cell atlas across EoE and healthy biopsies, scored for composition shifts, cell states, and HLA-I induction.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2960" y="11688987"/>
            <a:ext cx="12012930" cy="6490450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932688" y="11798715"/>
            <a:ext cx="11793474" cy="86868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024128" y="11798715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The Atlas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0976" y="12804555"/>
            <a:ext cx="11756898" cy="5192002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166,420 cells; 7 states across EoE and healthy.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A map this large resolves rare and disease-specific states that per-sample studies miss.</a:t>
            </a:r>
          </a:p>
        </p:txBody>
      </p:sp>
      <p:pic>
        <p:nvPicPr>
          <p:cNvPr id="25" name="Picture 24" descr="sc_umap_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036" y="15264291"/>
            <a:ext cx="4240777" cy="1828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0976" y="17184531"/>
            <a:ext cx="11756898" cy="822960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0" i="0">
                <a:solidFill>
                  <a:srgbClr val="15201A"/>
                </a:solidFill>
                <a:latin typeface="Arial"/>
              </a:rPr>
              <a:t>UMAP by cell type (left) and disease (right).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2960" y="18562723"/>
            <a:ext cx="12012930" cy="7983070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932688" y="18672451"/>
            <a:ext cx="11793474" cy="868680"/>
          </a:xfrm>
          <a:prstGeom prst="rect">
            <a:avLst/>
          </a:prstGeom>
          <a:solidFill>
            <a:srgbClr val="3F7D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1024128" y="18672451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Cell-State Composition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0976" y="19678291"/>
            <a:ext cx="11756898" cy="6684622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Mast cells expand ~14×; basal↓ / suprabasal↑; T cells rise.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The epithelium shifts toward a differentiated, inflamed state while mast cells flood in — a coordinated remodeling, not a single-lineage change.</a:t>
            </a:r>
          </a:p>
        </p:txBody>
      </p:sp>
      <p:pic>
        <p:nvPicPr>
          <p:cNvPr id="31" name="Picture 30" descr="p3_composi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284" y="23625451"/>
            <a:ext cx="2552281" cy="1828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50976" y="25545691"/>
            <a:ext cx="11756898" cy="822960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0" i="0">
                <a:solidFill>
                  <a:srgbClr val="15201A"/>
                </a:solidFill>
                <a:latin typeface="Arial"/>
              </a:rPr>
              <a:t>Mean cell-state fractions, healthy vs EoE.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338810" y="6586728"/>
            <a:ext cx="12012930" cy="8620007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ectangle 33"/>
          <p:cNvSpPr/>
          <p:nvPr/>
        </p:nvSpPr>
        <p:spPr>
          <a:xfrm>
            <a:off x="13448538" y="6696456"/>
            <a:ext cx="11793474" cy="86868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13539978" y="6696456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Mast-Cell States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466826" y="7702296"/>
            <a:ext cx="11756898" cy="7321559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Disease-associated states carry SIGLEC6 (84% EoE vs 34% healthy).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SIGLEC6 cleanly marks the EoE-expanded mast state, nominating it as both a biomarker and a depletion handle.</a:t>
            </a:r>
          </a:p>
        </p:txBody>
      </p:sp>
      <p:pic>
        <p:nvPicPr>
          <p:cNvPr id="37" name="Picture 36" descr="mastcell_stat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1870" y="10905744"/>
            <a:ext cx="2346809" cy="1828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3466826" y="12825983"/>
            <a:ext cx="11756898" cy="822960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0" i="0">
                <a:solidFill>
                  <a:srgbClr val="15201A"/>
                </a:solidFill>
                <a:latin typeface="Arial"/>
              </a:rPr>
              <a:t>Mast substates; SIGLEC6 marks the EoE disease-associated state.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338810" y="16535663"/>
            <a:ext cx="12012930" cy="9064488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Rectangle 39"/>
          <p:cNvSpPr/>
          <p:nvPr/>
        </p:nvSpPr>
        <p:spPr>
          <a:xfrm>
            <a:off x="13448538" y="16645391"/>
            <a:ext cx="11793474" cy="868680"/>
          </a:xfrm>
          <a:prstGeom prst="rect">
            <a:avLst/>
          </a:prstGeom>
          <a:solidFill>
            <a:srgbClr val="3F7D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13539978" y="16645391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Epithelial Trajectory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466826" y="17651231"/>
            <a:ext cx="11756898" cy="7766040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Basal-zone expansion and shifted differentiation in EoE.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The basal compartment expands and differentiation reprograms — the cellular correlate of the barrier defect seen in bulk data.</a:t>
            </a:r>
          </a:p>
        </p:txBody>
      </p:sp>
      <p:pic>
        <p:nvPicPr>
          <p:cNvPr id="43" name="Picture 42" descr="epithelial_trajecto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7411" y="21226535"/>
            <a:ext cx="2515726" cy="18288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3466826" y="23146775"/>
            <a:ext cx="11756898" cy="822960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0" i="0">
                <a:solidFill>
                  <a:srgbClr val="15201A"/>
                </a:solidFill>
                <a:latin typeface="Arial"/>
              </a:rPr>
              <a:t>Epithelial differentiation trajectory, EoE vs healthy.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854660" y="6524752"/>
            <a:ext cx="12012930" cy="8935212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" name="Rectangle 45"/>
          <p:cNvSpPr/>
          <p:nvPr/>
        </p:nvSpPr>
        <p:spPr>
          <a:xfrm>
            <a:off x="25964388" y="6634480"/>
            <a:ext cx="11793474" cy="86868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26055828" y="6634480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HLA-I Induction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982676" y="7640320"/>
            <a:ext cx="11756898" cy="7636764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Suprabasal +0.82, basal +0.55, mast +0.59; stroma unchanged/down.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HLA-I rises precisely in the epithelial and mast compartments — evidence that antigen presentation is happening where the disease lives.</a:t>
            </a:r>
          </a:p>
        </p:txBody>
      </p:sp>
      <p:pic>
        <p:nvPicPr>
          <p:cNvPr id="49" name="Picture 48" descr="p3_hla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0288" y="11215624"/>
            <a:ext cx="2841673" cy="18288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5982676" y="13135864"/>
            <a:ext cx="11756898" cy="822960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0" i="0">
                <a:solidFill>
                  <a:srgbClr val="15201A"/>
                </a:solidFill>
                <a:latin typeface="Arial"/>
              </a:rPr>
              <a:t>Δ HLA-I score (EoE − healthy) by cell state.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5854660" y="16726916"/>
            <a:ext cx="12012930" cy="8935212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" name="Rectangle 51"/>
          <p:cNvSpPr/>
          <p:nvPr/>
        </p:nvSpPr>
        <p:spPr>
          <a:xfrm>
            <a:off x="25964388" y="16836644"/>
            <a:ext cx="11793474" cy="868680"/>
          </a:xfrm>
          <a:prstGeom prst="rect">
            <a:avLst/>
          </a:prstGeom>
          <a:solidFill>
            <a:srgbClr val="3F7D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" name="TextBox 52"/>
          <p:cNvSpPr txBox="1"/>
          <p:nvPr/>
        </p:nvSpPr>
        <p:spPr>
          <a:xfrm>
            <a:off x="26055828" y="16836644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Cell-Cell Signaling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982676" y="17842484"/>
            <a:ext cx="11756898" cy="7636763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HLA→CD8A/CD4 and S100A8/9 signaling rewire across states.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The rewired interactions connect antigen-presenting epithelium to cytotoxic and myeloid partners — a candidate disease circuit.</a:t>
            </a:r>
          </a:p>
        </p:txBody>
      </p:sp>
      <p:pic>
        <p:nvPicPr>
          <p:cNvPr id="55" name="Picture 54" descr="cellcomm_dotpl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6725" y="21417788"/>
            <a:ext cx="1828800" cy="18288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5982676" y="23338028"/>
            <a:ext cx="11756898" cy="822960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0" i="0">
                <a:solidFill>
                  <a:srgbClr val="15201A"/>
                </a:solidFill>
                <a:latin typeface="Arial"/>
              </a:rPr>
              <a:t>Ligand→receptor interactions by source/target cell state.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8370510" y="6079236"/>
            <a:ext cx="12012930" cy="6678882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8" name="Rectangle 57"/>
          <p:cNvSpPr/>
          <p:nvPr/>
        </p:nvSpPr>
        <p:spPr>
          <a:xfrm>
            <a:off x="38480238" y="6188964"/>
            <a:ext cx="11793474" cy="86868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38571678" y="6188964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Note on Eosinophils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498526" y="7194804"/>
            <a:ext cx="11756898" cy="5380434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Eosinophils define EoE histologically but are sparse/fragile in dissociated single-cell data — not resolved as a discrete cluster here.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The mast-cell and epithelial signals are the robust single-cell readouts; eosinophil biology sits in the bulk/effector streams.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8370510" y="13579554"/>
            <a:ext cx="12012930" cy="5853326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2" name="Rectangle 61"/>
          <p:cNvSpPr/>
          <p:nvPr/>
        </p:nvSpPr>
        <p:spPr>
          <a:xfrm>
            <a:off x="38480238" y="13689282"/>
            <a:ext cx="11793474" cy="86868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3" name="TextBox 62"/>
          <p:cNvSpPr txBox="1"/>
          <p:nvPr/>
        </p:nvSpPr>
        <p:spPr>
          <a:xfrm>
            <a:off x="38571678" y="13689282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Conclusions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498526" y="14695122"/>
            <a:ext cx="11756898" cy="4554878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• EoE reshapes epithelium and expands mast cells ~14×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• HLA-I induction concentrates in epithelium &amp; mast — active presentation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• SIGLEC6 marks the disease-associated mast state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8370510" y="20254317"/>
            <a:ext cx="12012930" cy="5853326"/>
          </a:xfrm>
          <a:prstGeom prst="rect">
            <a:avLst/>
          </a:prstGeom>
          <a:solidFill>
            <a:srgbClr val="FFFFFF"/>
          </a:solidFill>
          <a:ln w="19050">
            <a:solidFill>
              <a:srgbClr val="3F7D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6" name="Rectangle 65"/>
          <p:cNvSpPr/>
          <p:nvPr/>
        </p:nvSpPr>
        <p:spPr>
          <a:xfrm>
            <a:off x="38480238" y="20364045"/>
            <a:ext cx="11793474" cy="86868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7" name="TextBox 66"/>
          <p:cNvSpPr txBox="1"/>
          <p:nvPr/>
        </p:nvSpPr>
        <p:spPr>
          <a:xfrm>
            <a:off x="38571678" y="20364045"/>
            <a:ext cx="11610594" cy="8686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3600" b="1" i="0">
                <a:solidFill>
                  <a:srgbClr val="FFFFFF"/>
                </a:solidFill>
                <a:latin typeface="Arial"/>
              </a:rPr>
              <a:t>Future Directions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498526" y="21369885"/>
            <a:ext cx="11756898" cy="4554878"/>
          </a:xfrm>
          <a:prstGeom prst="rect">
            <a:avLst/>
          </a:prstGeom>
          <a:noFill/>
        </p:spPr>
        <p:txBody>
          <a:bodyPr wrap="square" anchor="t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• Map peptides presented on HLA-I-high epithelium; link to pMHC target streams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• Validate SIGLEC6+ mast state as a biomarker / depletion target</a:t>
            </a:r>
          </a:p>
          <a:p>
            <a:pPr algn="l">
              <a:spcAft>
                <a:spcPts val="600"/>
              </a:spcAft>
            </a:pPr>
            <a:r>
              <a:rPr sz="2400" b="0" i="0">
                <a:solidFill>
                  <a:srgbClr val="15201A"/>
                </a:solidFill>
                <a:latin typeface="Arial"/>
              </a:rPr>
              <a:t>• Integrate with bulk effector data to place eosinophils in the circuit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0" y="27249120"/>
            <a:ext cx="51206400" cy="1554480"/>
          </a:xfrm>
          <a:prstGeom prst="rect">
            <a:avLst/>
          </a:prstGeom>
          <a:solidFill>
            <a:srgbClr val="223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0" name="Rectangle 69"/>
          <p:cNvSpPr/>
          <p:nvPr/>
        </p:nvSpPr>
        <p:spPr>
          <a:xfrm>
            <a:off x="0" y="27249120"/>
            <a:ext cx="51206400" cy="91440"/>
          </a:xfrm>
          <a:prstGeom prst="rect">
            <a:avLst/>
          </a:prstGeom>
          <a:solidFill>
            <a:srgbClr val="9A7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1" name="Picture 70" descr="poster3_eoe_singlecell_q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86160" y="27505152"/>
            <a:ext cx="1097280" cy="10972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22960" y="27249120"/>
            <a:ext cx="48097440" cy="1554480"/>
          </a:xfrm>
          <a:prstGeom prst="rect">
            <a:avLst/>
          </a:prstGeom>
          <a:noFill/>
        </p:spPr>
        <p:txBody>
          <a:bodyPr wrap="square" anchor="ctr" lIns="137160" rIns="137160" tIns="73152" bIns="73152">
            <a:spAutoFit/>
          </a:bodyPr>
          <a:lstStyle/>
          <a:p>
            <a:pPr algn="l">
              <a:spcAft>
                <a:spcPts val="600"/>
              </a:spcAft>
            </a:pPr>
            <a:r>
              <a:rPr sz="2200" b="0" i="0">
                <a:solidFill>
                  <a:srgbClr val="FFFFFF"/>
                </a:solidFill>
                <a:latin typeface="Arial"/>
              </a:rPr>
              <a:t>Data: internal EoE single-cell atlas · 166,420 cells · composition &amp; HLA-I scoring across 7 cell states · EoE vs healthy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