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51206400" cy="288036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[Narrow] 157 trials, 93 late-phase — a narrow field.</a:t>
            </a:r>
          </a:p>
          <a:p>
            <a:r>
              <a:t>[One axis] The pipeline walks one type-2 circuit: IL-13, IL-5, Siglec-8, TSLP.</a:t>
            </a:r>
          </a:p>
          <a:p>
            <a:r>
              <a:t>[Established] Steroids, PPIs, diet, dupilumab anchor care.</a:t>
            </a:r>
          </a:p>
          <a:p>
            <a:r>
              <a:t>[Signal] Benralizumab clears eosinophils without full symptom benefit.</a:t>
            </a:r>
          </a:p>
          <a:p>
            <a:r>
              <a:t>[Genetics] Risk loci point upstream, at susceptibility rather than effectors.</a:t>
            </a:r>
          </a:p>
          <a:p>
            <a:r>
              <a:t>[Prevention] The atopic march is interceptable before EoE.</a:t>
            </a:r>
          </a:p>
          <a:p>
            <a:r>
              <a:t>[Diagnostic] One blood draw names the driving food.</a:t>
            </a:r>
          </a:p>
          <a:p>
            <a:r>
              <a:t>[Fit] We occupy two open niches — novel effectors and antigen-specific tolerance.</a:t>
            </a:r>
          </a:p>
          <a:p>
            <a:r>
              <a:t>[Conclusions] We target the cause, not just the downstream cytokine.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1206400" cy="2926080"/>
          </a:xfrm>
          <a:prstGeom prst="rect">
            <a:avLst/>
          </a:prstGeom>
          <a:solidFill>
            <a:srgbClr val="2C3E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"/>
            <a:ext cx="48920400" cy="256032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ctr">
              <a:spcAft>
                <a:spcPts val="600"/>
              </a:spcAft>
            </a:pPr>
            <a:r>
              <a:rPr sz="8000" b="1" i="0">
                <a:solidFill>
                  <a:srgbClr val="FFFFFF"/>
                </a:solidFill>
                <a:latin typeface="Arial"/>
              </a:rPr>
              <a:t>The EoE Therapeutic Landscape: Crowded Downstream, Open at the Cause</a:t>
            </a:r>
          </a:p>
          <a:p>
            <a:pPr algn="ctr">
              <a:spcAft>
                <a:spcPts val="600"/>
              </a:spcAft>
            </a:pPr>
            <a:r>
              <a:rPr sz="4000" b="0" i="0">
                <a:solidFill>
                  <a:srgbClr val="FFFFFF"/>
                </a:solidFill>
                <a:latin typeface="Arial"/>
              </a:rPr>
              <a:t>EoE Landscape &amp; Strategy Working Group</a:t>
            </a:r>
          </a:p>
          <a:p>
            <a:pPr algn="ctr">
              <a:spcAft>
                <a:spcPts val="600"/>
              </a:spcAft>
            </a:pPr>
            <a:r>
              <a:rPr sz="3000" b="0" i="0">
                <a:solidFill>
                  <a:srgbClr val="FFFFFF"/>
                </a:solidFill>
                <a:latin typeface="Arial"/>
              </a:rPr>
              <a:t>Built with Claude · Life Sciences Hackathon 2025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5243089"/>
            <a:ext cx="9290304" cy="8481472"/>
          </a:xfrm>
          <a:prstGeom prst="rect">
            <a:avLst/>
          </a:prstGeom>
          <a:solidFill>
            <a:srgbClr val="FFFFFF"/>
          </a:solidFill>
          <a:ln w="19050">
            <a:solidFill>
              <a:srgbClr val="D35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05840" y="5471689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D35400"/>
                </a:solidFill>
                <a:latin typeface="Arial"/>
              </a:rPr>
              <a:t>Question &amp; Scope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6340369"/>
            <a:ext cx="9107424" cy="655701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Where is the EoE therapeutic field crowded, and where is the biology still open?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We combined a systematic ClinicalTrials.gov pull with a literature synthesis to map every approved and late-phase mechanism and locate the gaps.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Goal: position novel modalities where they add something the current pipeline does not.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5492930"/>
            <a:ext cx="9290304" cy="9622060"/>
          </a:xfrm>
          <a:prstGeom prst="rect">
            <a:avLst/>
          </a:prstGeom>
          <a:solidFill>
            <a:srgbClr val="FFFFFF"/>
          </a:solidFill>
          <a:ln w="19050">
            <a:solidFill>
              <a:srgbClr val="D35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15721530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D35400"/>
                </a:solidFill>
                <a:latin typeface="Arial"/>
              </a:rPr>
              <a:t>The Trial Landscape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16590210"/>
            <a:ext cx="9107424" cy="36677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157 EoE interventional trials; 93 in Phase 2/3/4.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Activity is healthy in volume but clusters on a handful of mechanisms — depth without breadth.</a:t>
            </a:r>
          </a:p>
        </p:txBody>
      </p:sp>
      <p:pic>
        <p:nvPicPr>
          <p:cNvPr id="10" name="Picture 9" descr="p2_trial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6713" y="21132000"/>
            <a:ext cx="3905677" cy="20574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97280" y="23235120"/>
            <a:ext cx="8924544" cy="86868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1">
                <a:solidFill>
                  <a:srgbClr val="1A1A1A"/>
                </a:solidFill>
                <a:latin typeface="Arial"/>
              </a:rPr>
              <a:t>93 of 157 trials (59%) are Phase 2/3/4; late-phase activity concentrates on a few mechanisms.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936224" y="4938204"/>
            <a:ext cx="9290304" cy="9850235"/>
          </a:xfrm>
          <a:prstGeom prst="rect">
            <a:avLst/>
          </a:prstGeom>
          <a:solidFill>
            <a:srgbClr val="FFFFFF"/>
          </a:solidFill>
          <a:ln w="19050">
            <a:solidFill>
              <a:srgbClr val="D35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027664" y="5166804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D35400"/>
                </a:solidFill>
                <a:latin typeface="Arial"/>
              </a:rPr>
              <a:t>One Axis, Many Drugs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027664" y="6035484"/>
            <a:ext cx="9107424" cy="44932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The late-phase pipeline walks successive nodes of one type-2 circuit.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Almost every agent blocks the same IL-13/IL-5/TSLP axis at a different point — so the field is largely one bet placed many times.</a:t>
            </a:r>
          </a:p>
        </p:txBody>
      </p:sp>
      <p:pic>
        <p:nvPicPr>
          <p:cNvPr id="15" name="Picture 14" descr="p2_pipelin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85647" y="11226032"/>
            <a:ext cx="3791457" cy="20574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1119104" y="13329152"/>
            <a:ext cx="8924544" cy="62484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1">
                <a:solidFill>
                  <a:srgbClr val="1A1A1A"/>
                </a:solidFill>
                <a:latin typeface="Arial"/>
              </a:rPr>
              <a:t>Approved &amp; late-phase agents by mechanism; project niches at right.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936224" y="16251924"/>
            <a:ext cx="9290304" cy="9167950"/>
          </a:xfrm>
          <a:prstGeom prst="rect">
            <a:avLst/>
          </a:prstGeom>
          <a:solidFill>
            <a:srgbClr val="FFFFFF"/>
          </a:solidFill>
          <a:ln w="19050">
            <a:solidFill>
              <a:srgbClr val="D35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1027664" y="16480524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D35400"/>
                </a:solidFill>
                <a:latin typeface="Arial"/>
              </a:rPr>
              <a:t>Established Therapy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027664" y="17349204"/>
            <a:ext cx="9107424" cy="738251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• Swallowed topical steroids (budesonide, fluticasone; ODT successors)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• PPIs — first-line, acid-independent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• Dietary elimination — the only causal therapy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• Dupilumab (anti-IL-4Rα) — first FDA-approved biologic; 8 late-phase trials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Effective but chronic and non-specific — none removes the antigenic cause.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0958048" y="5385350"/>
            <a:ext cx="9290304" cy="7199320"/>
          </a:xfrm>
          <a:prstGeom prst="rect">
            <a:avLst/>
          </a:prstGeom>
          <a:solidFill>
            <a:srgbClr val="FFFFFF"/>
          </a:solidFill>
          <a:ln w="19050">
            <a:solidFill>
              <a:srgbClr val="D35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1049488" y="5613950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D35400"/>
                </a:solidFill>
                <a:latin typeface="Arial"/>
              </a:rPr>
              <a:t>An Instructive Signal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1049488" y="6482630"/>
            <a:ext cx="9107424" cy="53187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Benralizumab depletes eosinophils but gave histologic response WITHOUT full symptom benefit (Kliewer/Dellon 2024).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→ eosinophil count ≠ symptoms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The field's core surrogate is incomplete, which argues for mechanisms upstream of the effector cell.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958048" y="14495301"/>
            <a:ext cx="9290304" cy="10477428"/>
          </a:xfrm>
          <a:prstGeom prst="rect">
            <a:avLst/>
          </a:prstGeom>
          <a:solidFill>
            <a:srgbClr val="FFFFFF"/>
          </a:solidFill>
          <a:ln w="19050">
            <a:solidFill>
              <a:srgbClr val="D35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21049488" y="14723901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D35400"/>
                </a:solidFill>
                <a:latin typeface="Arial"/>
              </a:rPr>
              <a:t>Genetics Points Upstream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049488" y="15592581"/>
            <a:ext cx="9107424" cy="44932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Risk loci highlight susceptibility genes distinct from the crowded effectors.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Where drugs pile onto downstream cytokines, genetics keeps pointing further up — at the antigen-handling and barrier layer.</a:t>
            </a:r>
          </a:p>
        </p:txBody>
      </p:sp>
      <p:pic>
        <p:nvPicPr>
          <p:cNvPr id="26" name="Picture 25" descr="gwas_overla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214613" y="21096725"/>
            <a:ext cx="4777172" cy="2057400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21140928" y="23199845"/>
            <a:ext cx="8924544" cy="62484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1">
                <a:solidFill>
                  <a:srgbClr val="1A1A1A"/>
                </a:solidFill>
                <a:latin typeface="Arial"/>
              </a:rPr>
              <a:t>GWAS risk-locus overlap with prioritized targets.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0979872" y="5013049"/>
            <a:ext cx="9290304" cy="9169307"/>
          </a:xfrm>
          <a:prstGeom prst="rect">
            <a:avLst/>
          </a:prstGeom>
          <a:solidFill>
            <a:srgbClr val="FFFFFF"/>
          </a:solidFill>
          <a:ln w="19050">
            <a:solidFill>
              <a:srgbClr val="D35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1071312" y="5241649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D35400"/>
                </a:solidFill>
                <a:latin typeface="Arial"/>
              </a:rPr>
              <a:t>Prevention as a Frontier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1071312" y="6110329"/>
            <a:ext cx="9107424" cy="408051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The atopic march is an interceptable trajectory before EoE onset.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High familial risk plus staged windows means the biggest wins may come from preventing sensitization, not treating established disease.</a:t>
            </a:r>
          </a:p>
        </p:txBody>
      </p:sp>
      <p:pic>
        <p:nvPicPr>
          <p:cNvPr id="31" name="Picture 30" descr="atopic_march_prevention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89299" y="10754038"/>
            <a:ext cx="4271449" cy="2057400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31162752" y="12857158"/>
            <a:ext cx="8924544" cy="62484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1">
                <a:solidFill>
                  <a:srgbClr val="1A1A1A"/>
                </a:solidFill>
                <a:latin typeface="Arial"/>
              </a:rPr>
              <a:t>Staged, risk-matched prevention windows; EoE familial risk.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0979872" y="15720687"/>
            <a:ext cx="9290304" cy="9624342"/>
          </a:xfrm>
          <a:prstGeom prst="rect">
            <a:avLst/>
          </a:prstGeom>
          <a:solidFill>
            <a:srgbClr val="FFFFFF"/>
          </a:solidFill>
          <a:ln w="19050">
            <a:solidFill>
              <a:srgbClr val="D35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1071312" y="15949287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D35400"/>
                </a:solidFill>
                <a:latin typeface="Arial"/>
              </a:rPr>
              <a:t>A Diagnostic Gap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1071312" y="16817967"/>
            <a:ext cx="9107424" cy="44932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One blood draw → name the driving food via antigen-specific Th2 readout.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Naming the culprit food directly would replace slow empirical elimination diets with a targeted, testable intervention.</a:t>
            </a:r>
          </a:p>
        </p:txBody>
      </p:sp>
      <p:pic>
        <p:nvPicPr>
          <p:cNvPr id="36" name="Picture 35" descr="eoe_dx_assay_workflow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402413" y="21895568"/>
            <a:ext cx="4445220" cy="2057400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31162752" y="23998688"/>
            <a:ext cx="8924544" cy="62484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1">
                <a:solidFill>
                  <a:srgbClr val="1A1A1A"/>
                </a:solidFill>
                <a:latin typeface="Arial"/>
              </a:rPr>
              <a:t>Personalized food-trigger diagnostic workflow (index-case calibrated).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1001696" y="3942445"/>
            <a:ext cx="9290304" cy="8743589"/>
          </a:xfrm>
          <a:prstGeom prst="rect">
            <a:avLst/>
          </a:prstGeom>
          <a:solidFill>
            <a:srgbClr val="FFFFFF"/>
          </a:solidFill>
          <a:ln w="19050">
            <a:solidFill>
              <a:srgbClr val="D35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1093136" y="4171045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D35400"/>
                </a:solidFill>
                <a:latin typeface="Arial"/>
              </a:rPr>
              <a:t>Where We Fit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1093136" y="5039725"/>
            <a:ext cx="9107424" cy="44932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Two open niches: novel effectors (SIGLEC6, IL1RL1/ST2, CCL26/CCR3) and antigen-specific tolerance.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Both sit outside the crowded cytokine-blockade lane and attack the cause rather than the response.</a:t>
            </a:r>
          </a:p>
        </p:txBody>
      </p:sp>
      <p:pic>
        <p:nvPicPr>
          <p:cNvPr id="41" name="Picture 40" descr="figure_preclinical_roadmap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020735" y="9676949"/>
            <a:ext cx="5252224" cy="2057400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41184576" y="11780069"/>
            <a:ext cx="8924544" cy="62484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1600" b="0" i="1">
                <a:solidFill>
                  <a:srgbClr val="1A1A1A"/>
                </a:solidFill>
                <a:latin typeface="Arial"/>
              </a:rPr>
              <a:t>Computational epitopes → IND → first-in-human roadmap.</a:t>
            </a:r>
          </a:p>
        </p:txBody>
      </p:sp>
      <p:sp>
        <p:nvSpPr>
          <p:cNvPr id="43" name="Rectangle 42"/>
          <p:cNvSpPr/>
          <p:nvPr/>
        </p:nvSpPr>
        <p:spPr>
          <a:xfrm>
            <a:off x="41001696" y="13153759"/>
            <a:ext cx="9290304" cy="6190553"/>
          </a:xfrm>
          <a:prstGeom prst="rect">
            <a:avLst/>
          </a:prstGeom>
          <a:solidFill>
            <a:srgbClr val="FFFFFF"/>
          </a:solidFill>
          <a:ln w="19050">
            <a:solidFill>
              <a:srgbClr val="D35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41093136" y="13382359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D35400"/>
                </a:solidFill>
                <a:latin typeface="Arial"/>
              </a:rPr>
              <a:t>Conclusions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1093136" y="14251039"/>
            <a:ext cx="9107424" cy="490601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• Pipeline is crowded, downstream, non-antigen-specific, chronic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• Genetics + the benralizumab signal point upstream of eosinophil count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• Our niches: antigen-specific diagnostics &amp; tolerance, plus novel effectors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1001696" y="19812038"/>
            <a:ext cx="9290304" cy="6603596"/>
          </a:xfrm>
          <a:prstGeom prst="rect">
            <a:avLst/>
          </a:prstGeom>
          <a:solidFill>
            <a:srgbClr val="FFFFFF"/>
          </a:solidFill>
          <a:ln w="19050">
            <a:solidFill>
              <a:srgbClr val="D35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41093136" y="20040638"/>
            <a:ext cx="9107424" cy="82296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4400" b="1" i="0">
                <a:solidFill>
                  <a:srgbClr val="D35400"/>
                </a:solidFill>
                <a:latin typeface="Arial"/>
              </a:rPr>
              <a:t>Future Directions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1093136" y="20909318"/>
            <a:ext cx="9107424" cy="5318760"/>
          </a:xfrm>
          <a:prstGeom prst="rect">
            <a:avLst/>
          </a:prstGeom>
          <a:noFill/>
        </p:spPr>
        <p:txBody>
          <a:bodyPr wrap="square" anchor="t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• Prototype the food-trigger diagnostic against elimination-diet ground truth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• Advance SIGLEC6 / IL1RL1 / CCL26 binders toward IND-enabling studies</a:t>
            </a:r>
          </a:p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1A1A1A"/>
                </a:solidFill>
                <a:latin typeface="Arial"/>
              </a:rPr>
              <a:t>• Explore antigen-specific tolerance as a disease-modifying, non-chronic modality</a:t>
            </a:r>
          </a:p>
        </p:txBody>
      </p:sp>
      <p:sp>
        <p:nvSpPr>
          <p:cNvPr id="49" name="Rectangle 48"/>
          <p:cNvSpPr/>
          <p:nvPr/>
        </p:nvSpPr>
        <p:spPr>
          <a:xfrm>
            <a:off x="0" y="27249120"/>
            <a:ext cx="51206400" cy="1554480"/>
          </a:xfrm>
          <a:prstGeom prst="rect">
            <a:avLst/>
          </a:prstGeom>
          <a:solidFill>
            <a:srgbClr val="2C3E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4400" y="27249120"/>
            <a:ext cx="49377600" cy="1554480"/>
          </a:xfrm>
          <a:prstGeom prst="rect">
            <a:avLst/>
          </a:prstGeom>
          <a:noFill/>
        </p:spPr>
        <p:txBody>
          <a:bodyPr wrap="square" anchor="ctr" lIns="137160" rIns="137160" tIns="73152" bIns="73152">
            <a:spAutoFit/>
          </a:bodyPr>
          <a:lstStyle/>
          <a:p>
            <a:pPr algn="l">
              <a:spcAft>
                <a:spcPts val="600"/>
              </a:spcAft>
            </a:pPr>
            <a:r>
              <a:rPr sz="2600" b="0" i="0">
                <a:solidFill>
                  <a:srgbClr val="FFFFFF"/>
                </a:solidFill>
                <a:latin typeface="Arial"/>
              </a:rPr>
              <a:t>Source: internal EoE literature synthesis + ClinicalTrials.gov analysis (157 trials, 93 Phase 2/3/4) · Part IV targeted-therapy review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