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51206400" cy="288036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[Why] Celiac is driven in the gut; a local-acting binder avoids systemic risk but must survive proteases.</a:t>
            </a:r>
          </a:p>
          <a:p>
            <a:r>
              <a:t>[Reformat] We hold the epitope fixed across a six-stage hardening path.</a:t>
            </a:r>
          </a:p>
          <a:p>
            <a:r>
              <a:t>[Interface] Hotspots come from experimental and modeled complexes.</a:t>
            </a:r>
          </a:p>
          <a:p>
            <a:r>
              <a:t>[Hardening] Protease sites drop by about half with the interface intact.</a:t>
            </a:r>
          </a:p>
          <a:p>
            <a:r>
              <a:t>[Developability] Paratopes are clean; liabilities are flagged.</a:t>
            </a:r>
          </a:p>
          <a:p>
            <a:r>
              <a:t>[Roster] Three leads with defined epitopes and anchor structures.</a:t>
            </a:r>
          </a:p>
          <a:p>
            <a:r>
              <a:t>[Trade-off] Negative charge drives non-absorption; we watch solubility.</a:t>
            </a:r>
          </a:p>
          <a:p>
            <a:r>
              <a:t>[Next] Express and assay gut-stability, then confirm binding.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EF2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1206400" cy="2743200"/>
          </a:xfrm>
          <a:prstGeom prst="rect">
            <a:avLst/>
          </a:prstGeom>
          <a:solidFill>
            <a:srgbClr val="122A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633472"/>
            <a:ext cx="51206400" cy="109728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37160"/>
            <a:ext cx="49560480" cy="24688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6200" b="1" i="0">
                <a:solidFill>
                  <a:srgbClr val="FFFFFF"/>
                </a:solidFill>
                <a:latin typeface="Arial"/>
              </a:rPr>
              <a:t>Gut-Restricted Binders for Celiac Disease</a:t>
            </a:r>
          </a:p>
          <a:p>
            <a:pPr algn="l">
              <a:spcAft>
                <a:spcPts val="600"/>
              </a:spcAft>
            </a:pPr>
            <a:r>
              <a:rPr sz="3000" b="0" i="0">
                <a:solidFill>
                  <a:srgbClr val="CFE3E3"/>
                </a:solidFill>
                <a:latin typeface="Arial"/>
              </a:rPr>
              <a:t>Protease-hardened minibinders engineered to act locally in the gut, sparing systemic exposure</a:t>
            </a:r>
          </a:p>
          <a:p>
            <a:pPr algn="l">
              <a:spcAft>
                <a:spcPts val="600"/>
              </a:spcAft>
            </a:pPr>
            <a:r>
              <a:rPr sz="2200" b="0" i="0">
                <a:solidFill>
                  <a:srgbClr val="CFE3E3"/>
                </a:solidFill>
                <a:latin typeface="Arial"/>
              </a:rPr>
              <a:t>Celiac Protein-Design Working Group · Built with Claude · Life Sciences Hackathon 2025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3063240"/>
            <a:ext cx="12150090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3063240"/>
            <a:ext cx="146304" cy="173736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51560" y="3172968"/>
            <a:ext cx="1183005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 i="0">
                <a:solidFill>
                  <a:srgbClr val="0E7C7B"/>
                </a:solidFill>
                <a:latin typeface="Arial"/>
              </a:rPr>
              <a:t>2</a:t>
            </a:r>
          </a:p>
          <a:p>
            <a:pPr algn="l">
              <a:spcAft>
                <a:spcPts val="600"/>
              </a:spcAft>
            </a:pPr>
            <a:r>
              <a:rPr sz="1800" b="0" i="0">
                <a:solidFill>
                  <a:srgbClr val="16202B"/>
                </a:solidFill>
                <a:latin typeface="Arial"/>
              </a:rPr>
              <a:t>lead binders hardened (MICA-decoy, IL-15)</a:t>
            </a:r>
          </a:p>
        </p:txBody>
      </p:sp>
      <p:sp>
        <p:nvSpPr>
          <p:cNvPr id="8" name="Rectangle 7"/>
          <p:cNvSpPr/>
          <p:nvPr/>
        </p:nvSpPr>
        <p:spPr>
          <a:xfrm>
            <a:off x="13293090" y="3063240"/>
            <a:ext cx="12150090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3293090" y="3063240"/>
            <a:ext cx="146304" cy="173736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3521690" y="3172968"/>
            <a:ext cx="1183005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 i="0">
                <a:solidFill>
                  <a:srgbClr val="0E7C7B"/>
                </a:solidFill>
                <a:latin typeface="Arial"/>
              </a:rPr>
              <a:t>−45–49%</a:t>
            </a:r>
          </a:p>
          <a:p>
            <a:pPr algn="l">
              <a:spcAft>
                <a:spcPts val="600"/>
              </a:spcAft>
            </a:pPr>
            <a:r>
              <a:rPr sz="1800" b="0" i="0">
                <a:solidFill>
                  <a:srgbClr val="16202B"/>
                </a:solidFill>
                <a:latin typeface="Arial"/>
              </a:rPr>
              <a:t>protease-labile sites removed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763220" y="3063240"/>
            <a:ext cx="12150090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5763220" y="3063240"/>
            <a:ext cx="146304" cy="173736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991820" y="3172968"/>
            <a:ext cx="1183005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 i="0">
                <a:solidFill>
                  <a:srgbClr val="0E7C7B"/>
                </a:solidFill>
                <a:latin typeface="Arial"/>
              </a:rPr>
              <a:t>32→5</a:t>
            </a:r>
          </a:p>
          <a:p>
            <a:pPr algn="l">
              <a:spcAft>
                <a:spcPts val="600"/>
              </a:spcAft>
            </a:pPr>
            <a:r>
              <a:rPr sz="1800" b="0" i="0">
                <a:solidFill>
                  <a:srgbClr val="16202B"/>
                </a:solidFill>
                <a:latin typeface="Arial"/>
              </a:rPr>
              <a:t>trypsin sites (MICA-decoy)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233350" y="3063240"/>
            <a:ext cx="12150090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8233350" y="3063240"/>
            <a:ext cx="146304" cy="173736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461950" y="3172968"/>
            <a:ext cx="1183005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 i="0">
                <a:solidFill>
                  <a:srgbClr val="0E7C7B"/>
                </a:solidFill>
                <a:latin typeface="Arial"/>
              </a:rPr>
              <a:t>Cys ✓</a:t>
            </a:r>
          </a:p>
          <a:p>
            <a:pPr algn="l">
              <a:spcAft>
                <a:spcPts val="600"/>
              </a:spcAft>
            </a:pPr>
            <a:r>
              <a:rPr sz="1800" b="0" i="0">
                <a:solidFill>
                  <a:srgbClr val="16202B"/>
                </a:solidFill>
                <a:latin typeface="Arial"/>
              </a:rPr>
              <a:t>structural cysteines retained (both leads)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2960" y="5639181"/>
            <a:ext cx="12012930" cy="6408484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932688" y="5748909"/>
            <a:ext cx="11793474" cy="868680"/>
          </a:xfrm>
          <a:prstGeom prst="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24128" y="5748909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Question &amp; Scope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0976" y="6754749"/>
            <a:ext cx="11756898" cy="5110036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Can we build binders that act only in the gut — hitting gluten-driven biology locally without systemic immunosuppression?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Scope: harden two validated minibinder scaffolds (MICA-decoy, IL-15) to survive the intestinal protease bath while holding their binding interface fixed.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2960" y="12429046"/>
            <a:ext cx="12012930" cy="6494094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32688" y="12538774"/>
            <a:ext cx="11793474" cy="86868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24128" y="12538774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Why Gut-Restricted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50976" y="13544614"/>
            <a:ext cx="11756898" cy="5195646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Celiac is driven by gluten peptides presented in the small bowel. A locally-acting binder avoids systemic risk — but the gut is a protease bath, so naive designs are digested before they 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50976" y="16748062"/>
            <a:ext cx="11756898" cy="2037918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42416" y="16748062"/>
            <a:ext cx="11574018" cy="2037918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1" i="0">
                <a:solidFill>
                  <a:srgbClr val="FFFFFF"/>
                </a:solidFill>
                <a:latin typeface="Arial"/>
              </a:rPr>
              <a:t>Design for the gut: survive proteases, act at the mucosa, stay unabsorbed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2960" y="19304521"/>
            <a:ext cx="12012930" cy="7243177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2688" y="19414249"/>
            <a:ext cx="11793474" cy="868680"/>
          </a:xfrm>
          <a:prstGeom prst="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24128" y="19414249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Reformatting Path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50976" y="20420089"/>
            <a:ext cx="11756898" cy="5944729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Epitope held fixed across a 6-stage path.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Fixing the paratope at every step means hardening buys stability without trading away the binding we started from.</a:t>
            </a:r>
          </a:p>
        </p:txBody>
      </p:sp>
      <p:pic>
        <p:nvPicPr>
          <p:cNvPr id="31" name="Picture 30" descr="celiac_binder_format_schemati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409" y="23251681"/>
            <a:ext cx="4716031" cy="196596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950976" y="25309081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0">
                <a:solidFill>
                  <a:srgbClr val="16202B"/>
                </a:solidFill>
                <a:latin typeface="Arial"/>
              </a:rPr>
              <a:t>MICA-decoy &amp; IL-15 binder → domain-minimize → VHH → harden → lock → mucin-anchor.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338810" y="6541008"/>
            <a:ext cx="12012930" cy="8690941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3448538" y="6650736"/>
            <a:ext cx="11793474" cy="86868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3539978" y="6650736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Interface Analysis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466826" y="7656576"/>
            <a:ext cx="11756898" cy="7392493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Binding hotspots mapped from experimental &amp; modeled complexes.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Knowing exactly which residues carry the interface tells us which ones must stay untouched during hardening.</a:t>
            </a:r>
          </a:p>
        </p:txBody>
      </p:sp>
      <p:pic>
        <p:nvPicPr>
          <p:cNvPr id="37" name="Picture 36" descr="interface_analysi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1256" y="10860024"/>
            <a:ext cx="2708037" cy="1965960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3466826" y="12917424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0">
                <a:solidFill>
                  <a:srgbClr val="16202B"/>
                </a:solidFill>
                <a:latin typeface="Arial"/>
              </a:rPr>
              <a:t>Buried-SASA hotspots and epitope faces for the lead targets.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3338810" y="16515157"/>
            <a:ext cx="12012930" cy="9130714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3448538" y="16624885"/>
            <a:ext cx="11793474" cy="868680"/>
          </a:xfrm>
          <a:prstGeom prst="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3539978" y="16624885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Protease Hardening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3466826" y="17630725"/>
            <a:ext cx="11756898" cy="7832266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Trypsin/chymo/pepsin sites cut ~half; interface preserved.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Cutting labile sites roughly in half while leaving the paratope intact is the central result — stability gained at no binding cost.</a:t>
            </a:r>
          </a:p>
        </p:txBody>
      </p:sp>
      <p:pic>
        <p:nvPicPr>
          <p:cNvPr id="43" name="Picture 42" descr="celiac_binder_hardening_fi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66109" y="21206029"/>
            <a:ext cx="4958330" cy="196596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3466826" y="23263429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0">
                <a:solidFill>
                  <a:srgbClr val="16202B"/>
                </a:solidFill>
                <a:latin typeface="Arial"/>
              </a:rPr>
              <a:t>Predicted cleavage sites before/after interface-preserving redesign.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5854660" y="6562344"/>
            <a:ext cx="12012930" cy="8733922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25964388" y="6672072"/>
            <a:ext cx="11793474" cy="86868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26055828" y="6672072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Developability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982676" y="7677912"/>
            <a:ext cx="11756898" cy="7435474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Clean paratope surface; epitope-liability motifs flagged.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Flagging liabilities now, before wet-lab, keeps the leads manufacturable and low-immunogenicity.</a:t>
            </a:r>
          </a:p>
        </p:txBody>
      </p:sp>
      <p:pic>
        <p:nvPicPr>
          <p:cNvPr id="49" name="Picture 48" descr="developability_scree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04841" y="10881360"/>
            <a:ext cx="6112567" cy="1965960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5982676" y="12938760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0">
                <a:solidFill>
                  <a:srgbClr val="16202B"/>
                </a:solidFill>
                <a:latin typeface="Arial"/>
              </a:rPr>
              <a:t>Paratope cleanliness, liability motifs, and T-cell visibility.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854660" y="16600810"/>
            <a:ext cx="12012930" cy="9023725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25964388" y="16710538"/>
            <a:ext cx="11793474" cy="868680"/>
          </a:xfrm>
          <a:prstGeom prst="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26055828" y="16710538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Lead Roster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5982676" y="17716378"/>
            <a:ext cx="11756898" cy="7725277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Three leads with targetable epitopes and anchor structures.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Each lead has a defined epitope and a structural anchor, so design can proceed on real geometry rather than guesswork.</a:t>
            </a:r>
          </a:p>
        </p:txBody>
      </p:sp>
      <p:pic>
        <p:nvPicPr>
          <p:cNvPr id="55" name="Picture 54" descr="roster_structures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53292" y="20919826"/>
            <a:ext cx="3215665" cy="1965960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25982676" y="22977226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0">
                <a:solidFill>
                  <a:srgbClr val="16202B"/>
                </a:solidFill>
                <a:latin typeface="Arial"/>
              </a:rPr>
              <a:t>Domain architecture with targetable epitope (red) and locked design roster.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8370510" y="6208014"/>
            <a:ext cx="12012930" cy="6164875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38480238" y="6317742"/>
            <a:ext cx="11793474" cy="86868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38571678" y="6317742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Trade-off Logged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8498526" y="7323582"/>
            <a:ext cx="11756898" cy="4866427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Very negative net charge aids non-absorption (intended). Monitor solubility/folding at extreme charge. Structural cysteines retained in both binders.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8498526" y="10155174"/>
            <a:ext cx="11756898" cy="2080555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38589966" y="10155174"/>
            <a:ext cx="11574018" cy="2080555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1" i="0">
                <a:solidFill>
                  <a:srgbClr val="FFFFFF"/>
                </a:solidFill>
                <a:latin typeface="Arial"/>
              </a:rPr>
              <a:t>Charge buys gut-restriction; watch solubility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8370510" y="13323103"/>
            <a:ext cx="12012930" cy="6494510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38480238" y="13432831"/>
            <a:ext cx="11793474" cy="86868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38571678" y="13432831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Conclusions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498526" y="14438671"/>
            <a:ext cx="11756898" cy="5196062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• Two leads hardened, protease sites cut ~half, fold-critical Cys preserved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• Charge engineering supports luminal, non-absorbed action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• Interface held fixed throughout — binding not sacrificed for stability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8370510" y="20767827"/>
            <a:ext cx="12012930" cy="5211038"/>
          </a:xfrm>
          <a:prstGeom prst="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8480238" y="20877555"/>
            <a:ext cx="11793474" cy="86868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8571678" y="20877555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 i="0">
                <a:solidFill>
                  <a:srgbClr val="FFFFFF"/>
                </a:solidFill>
                <a:latin typeface="Arial"/>
              </a:rPr>
              <a:t>Future Directions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8498526" y="21883395"/>
            <a:ext cx="11756898" cy="391259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• Express both leads; assay stability in simulated intestinal fluid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• Confirm retained target binding by SPR/BLI</a:t>
            </a:r>
          </a:p>
          <a:p>
            <a:pPr algn="l">
              <a:spcAft>
                <a:spcPts val="600"/>
              </a:spcAft>
            </a:pPr>
            <a:r>
              <a:rPr sz="2400" b="0" i="0">
                <a:solidFill>
                  <a:srgbClr val="16202B"/>
                </a:solidFill>
                <a:latin typeface="Arial"/>
              </a:rPr>
              <a:t>• Add the mucin-anchor module and test mucosal retention in vivo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27249120"/>
            <a:ext cx="51206400" cy="1554480"/>
          </a:xfrm>
          <a:prstGeom prst="rect">
            <a:avLst/>
          </a:prstGeom>
          <a:solidFill>
            <a:srgbClr val="122A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0" y="27249120"/>
            <a:ext cx="51206400" cy="91440"/>
          </a:xfrm>
          <a:prstGeom prst="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3" name="Picture 72" descr="poster1_celiac_binder_qr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286160" y="27505152"/>
            <a:ext cx="1097280" cy="1097280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822960" y="27249120"/>
            <a:ext cx="4809744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200" b="0" i="0">
                <a:solidFill>
                  <a:srgbClr val="FFFFFF"/>
                </a:solidFill>
                <a:latin typeface="Arial"/>
              </a:rPr>
              <a:t>Data: internal celiac gut-restricted binder design streams · developability &amp; protease-map analysis · QR: project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