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51206400" cy="288036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[Question] We asked which EoE genes are reproducible and druggable, across nine cohorts.</a:t>
            </a:r>
          </a:p>
          <a:p>
            <a:r>
              <a:t>[Meta-signature] 622 genes pass FDR and fold-change; the canonical targets light up.</a:t>
            </a:r>
          </a:p>
          <a:p>
            <a:r>
              <a:t>[Reproducible] Study-by-study the direction is consistent.</a:t>
            </a:r>
          </a:p>
          <a:p>
            <a:r>
              <a:t>[LOCO] 399 of 567 survive dropping any single cohort — a robust core.</a:t>
            </a:r>
          </a:p>
          <a:p>
            <a:r>
              <a:t>[Genetic] Seven sit at GWAS risk loci, separating cause from effector.</a:t>
            </a:r>
          </a:p>
          <a:p>
            <a:r>
              <a:t>[Pathways] Interferon and type-2 up, barrier down.</a:t>
            </a:r>
          </a:p>
          <a:p>
            <a:r>
              <a:t>[Landscape] Effect size versus priority gives the lead map.</a:t>
            </a:r>
          </a:p>
          <a:p>
            <a:r>
              <a:t>[Druggability] All 20 leads are antibody-tractable.</a:t>
            </a:r>
          </a:p>
          <a:p>
            <a:r>
              <a:t>[Next] Validate top five by IHC and design binders for CDH26 and ANO1.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AF0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1206400" cy="2926080"/>
          </a:xfrm>
          <a:prstGeom prst="rect">
            <a:avLst/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"/>
            <a:ext cx="48920400" cy="256032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ctr">
              <a:spcAft>
                <a:spcPts val="600"/>
              </a:spcAft>
            </a:pPr>
            <a:r>
              <a:rPr sz="8000" b="1" i="0">
                <a:solidFill>
                  <a:srgbClr val="FFFFFF"/>
                </a:solidFill>
                <a:latin typeface="Arial"/>
              </a:rPr>
              <a:t>Transcriptome-Wide Target Discovery in Eosinophilic Esophagitis</a:t>
            </a:r>
          </a:p>
          <a:p>
            <a:pPr algn="ctr">
              <a:spcAft>
                <a:spcPts val="600"/>
              </a:spcAft>
            </a:pPr>
            <a:r>
              <a:rPr sz="4000" b="0" i="0">
                <a:solidFill>
                  <a:srgbClr val="FFFFFF"/>
                </a:solidFill>
                <a:latin typeface="Arial"/>
              </a:rPr>
              <a:t>EoE Omics Working Group</a:t>
            </a:r>
          </a:p>
          <a:p>
            <a:pPr algn="ctr">
              <a:spcAft>
                <a:spcPts val="600"/>
              </a:spcAft>
            </a:pPr>
            <a:r>
              <a:rPr sz="3000" b="0" i="0">
                <a:solidFill>
                  <a:srgbClr val="FFFFFF"/>
                </a:solidFill>
                <a:latin typeface="Arial"/>
              </a:rPr>
              <a:t>Built with Claude · Life Sciences Hackathon 2025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4865835"/>
            <a:ext cx="9290304" cy="8236689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5094435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Question &amp; Scope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5963115"/>
            <a:ext cx="9107424" cy="655701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Which EoE genes are real, reproducible, and antibody-tractable?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We ran a 9-study cross-cohort meta-analysis of human esophageal transcriptomes and filtered to a prioritized, druggable target list.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Goal: replace single-study noise with a signature that holds across cohorts and points to concrete therapeutic entry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4493641"/>
            <a:ext cx="9290304" cy="10998603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14722241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Cross-Study Meta-Signature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15590921"/>
            <a:ext cx="9107424" cy="490601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622 genes at FDR&lt;0.05 &amp; |log2FC|≥1 (415↑ / 207↓).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The canonical EoE axis (CCL26, POSTN, ALOX15, CDH26) sits at the extreme right — large, highly significant effects that recur across studies rather than in any single dataset.</a:t>
            </a:r>
          </a:p>
        </p:txBody>
      </p:sp>
      <p:pic>
        <p:nvPicPr>
          <p:cNvPr id="10" name="Picture 9" descr="meta_volcan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2920" y="21188647"/>
            <a:ext cx="3153262" cy="256032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97280" y="23794687"/>
            <a:ext cx="8924544" cy="86868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Pooled effect vs significance across 9 EoE cohorts; canonical targets labeled.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936224" y="4884547"/>
            <a:ext cx="9290304" cy="10038335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027664" y="5113147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Reproducible Across 9 Studies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027664" y="5981827"/>
            <a:ext cx="9107424" cy="44932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Marker direction is consistent study-by-study.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Consistency this uniform across independent cohorts is the strongest argument that these genes are disease biology, not batch or center effects.</a:t>
            </a:r>
          </a:p>
        </p:txBody>
      </p:sp>
      <p:pic>
        <p:nvPicPr>
          <p:cNvPr id="15" name="Picture 14" descr="canonical_marker_heatma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89390" y="11014964"/>
            <a:ext cx="3583970" cy="256032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1119104" y="13621004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Per-study log2FC for the EoE diagnostic-panel genes.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936224" y="16332709"/>
            <a:ext cx="9290304" cy="9140823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027664" y="16561309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LOCO-Robust Core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027664" y="17429989"/>
            <a:ext cx="9107424" cy="3667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399 of the 567 high-confidence genes survive leave-one-cohort-out.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Because no single cohort can be driving them, these 399 are the safest to commit design resources against.</a:t>
            </a:r>
          </a:p>
        </p:txBody>
      </p:sp>
      <p:pic>
        <p:nvPicPr>
          <p:cNvPr id="20" name="Picture 19" descr="loco_robustnes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06931" y="21601621"/>
            <a:ext cx="6148888" cy="25603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1119104" y="24207661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Robustness ranking; most genes hold when any single cohort is dropped.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0958048" y="4384569"/>
            <a:ext cx="9290304" cy="10679875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1049488" y="4613169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Genetically Anchored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049488" y="5481849"/>
            <a:ext cx="9107424" cy="5318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7 of the 567 signature genes sit at EoE GWAS risk loci (e.g. CAPN14).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Genetic support separates upstream susceptibility genes from downstream effectors — the former are candidate disease drivers, the latter amplifiers worth neutralizing.</a:t>
            </a:r>
          </a:p>
        </p:txBody>
      </p:sp>
      <p:pic>
        <p:nvPicPr>
          <p:cNvPr id="25" name="Picture 24" descr="gwas_overlap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30737" y="11126586"/>
            <a:ext cx="5944925" cy="25603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1140928" y="13732626"/>
            <a:ext cx="8924544" cy="86868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Risk-locus overlap separates susceptibility genes from downstream effectors.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0958048" y="15974293"/>
            <a:ext cx="9290304" cy="9999217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21049488" y="16202893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Pathways &amp; Regulators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049488" y="17071573"/>
            <a:ext cx="9107424" cy="490601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Interferon + type-2 programs up; barrier/keratinization down.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The up/down split mirrors the clinical picture — active inflammation over a failing epithelial barrier — and nominates both immune and barrier-repair intervention points.</a:t>
            </a:r>
          </a:p>
        </p:txBody>
      </p:sp>
      <p:pic>
        <p:nvPicPr>
          <p:cNvPr id="30" name="Picture 29" descr="pathway_enrichment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969804" y="22291527"/>
            <a:ext cx="7266790" cy="256032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21140928" y="24897567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Enriched pathways (up/down) and upstream TF regulators.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0979872" y="4973976"/>
            <a:ext cx="9290304" cy="9228895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1071312" y="5202576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Target Landscape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1071312" y="6071256"/>
            <a:ext cx="9107424" cy="3667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Effect size × priority, colored by module; leads span every endotype.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Spreading leads across modules hedges against any one mechanism failing in the clinic.</a:t>
            </a:r>
          </a:p>
        </p:txBody>
      </p:sp>
      <p:pic>
        <p:nvPicPr>
          <p:cNvPr id="35" name="Picture 34" descr="figure4_target_landscap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451491" y="10286923"/>
            <a:ext cx="6347064" cy="2560320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31162752" y="12892963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Prioritization landscape and per-endotype addressability.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979872" y="15702127"/>
            <a:ext cx="9290304" cy="9681975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31071312" y="15930727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Druggability Screen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1071312" y="16799407"/>
            <a:ext cx="9107424" cy="408051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20-gene shortlist, all antibody-tractable (surface or secreted).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Every lead is reachable by an antibody or ligand-trap today — no undruggable intracellular targets carried forward.</a:t>
            </a:r>
          </a:p>
        </p:txBody>
      </p:sp>
      <p:pic>
        <p:nvPicPr>
          <p:cNvPr id="40" name="Picture 39" descr="target_druggability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067725" y="21447990"/>
            <a:ext cx="5114596" cy="2560320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31162752" y="24054030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Druggability features across the prioritized target set.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1001696" y="6115367"/>
            <a:ext cx="9290304" cy="7476109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1093136" y="6343967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Conclusions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1093136" y="7212647"/>
            <a:ext cx="9107424" cy="44932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20 antibody-tractable EoE targets from cross-cohort human data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Surface (CDH26, ANO1, NTRK2) → direct engagement; secreted (POSTN, CCL26) → ligand-trap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Genetic + robustness filters separate drivers from amplifiers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1001696" y="16232124"/>
            <a:ext cx="9290304" cy="8010587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C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41093136" y="16460724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2E86C1"/>
                </a:solidFill>
                <a:latin typeface="Arial"/>
              </a:rPr>
              <a:t>Future Directions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1093136" y="17329404"/>
            <a:ext cx="9107424" cy="490601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Validate the top 5 by IHC on independent EoE biopsy cohorts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Design and test binders for CDH26 and ANO1 (surface) and traps for POSTN/CCL26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Layer single-cell cell-of-origin onto each target to confirm the responding compartment</a:t>
            </a:r>
          </a:p>
        </p:txBody>
      </p:sp>
      <p:sp>
        <p:nvSpPr>
          <p:cNvPr id="48" name="Rectangle 47"/>
          <p:cNvSpPr/>
          <p:nvPr/>
        </p:nvSpPr>
        <p:spPr>
          <a:xfrm>
            <a:off x="0" y="27249120"/>
            <a:ext cx="51206400" cy="1554480"/>
          </a:xfrm>
          <a:prstGeom prst="rect">
            <a:avLst/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14400" y="27249120"/>
            <a:ext cx="49377600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FFFFFF"/>
                </a:solidFill>
                <a:latin typeface="Arial"/>
              </a:rPr>
              <a:t>Source: internal EoE cross-cohort transcriptomic meta-analysis (9 studies) · 20-gene antibody-tractable shortlist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