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51206400" cy="288036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[Background] EoE and celiac are both antigen-driven diseases where food proteins cross a defective barrier and get presented via MHC to T cells -- EoE via CD4/Th2, celiac via HLA-DQ-restricted gluten response. [Hypothesis] We tested whether a single pMHC pipeline, run across both diseases, finds shared food antigens and transferable design lessons. [Methods] Same antigen-to-panel pipeline, with celiac adding a TG2-deamidation step and a unique benchmark against 31 known Sollid epitopes. [Landscape] Class II dominates: DRB1*01:01 carries 925 of 1800 strong binder predictions; class I is sparse (9/372 strong) and secondary. [Shared load] Milk and egg antigens are jointly presented in both diseases, with class-II binder density around 10x class-I. [Engineering] Protease-hardening cut cleavage sites by 45-49% in two candidate binders, aimed at gut-stable reagents. [Diagnostics] Milk and soy dominate the diagnostic peptide-pool sizes (720 and 526 strong epitopes). [Ask] We're seeking collaborators for functional validation (tetramer/AIM assays) of top-ranked DQ2.5/DRB1 peptides and feedback on the shared-antigen diagnostic pool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EF2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51206400" cy="2743200"/>
          </a:xfrm>
          <a:prstGeom prst="roundRect">
            <a:avLst/>
          </a:prstGeom>
          <a:solidFill>
            <a:srgbClr val="122A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0" y="2633472"/>
            <a:ext cx="51206400" cy="109728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37160"/>
            <a:ext cx="49560480" cy="24688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6200" b="1">
                <a:solidFill>
                  <a:srgbClr val="FFFFFF"/>
                </a:solidFill>
              </a:rPr>
              <a:t>One Antigen, Two Diseases: Shared pMHC Biology Across EoE and Celiac Disease</a:t>
            </a:r>
          </a:p>
          <a:p>
            <a:pPr algn="l">
              <a:spcAft>
                <a:spcPts val="600"/>
              </a:spcAft>
            </a:pPr>
            <a:r>
              <a:rPr sz="3000" b="0">
                <a:solidFill>
                  <a:srgbClr val="CFE3E3"/>
                </a:solidFill>
              </a:rPr>
              <a:t>Food-antigen presentation on MHC-I/II converges across esophagus and gut, nominating shared diagnostics and gut-restricted biologics.</a:t>
            </a:r>
          </a:p>
          <a:p>
            <a:pPr algn="l">
              <a:spcAft>
                <a:spcPts val="600"/>
              </a:spcAft>
            </a:pPr>
            <a:r>
              <a:rPr sz="2200" b="0">
                <a:solidFill>
                  <a:srgbClr val="CFE3E3"/>
                </a:solidFill>
              </a:rPr>
              <a:t>EoE × Celiac pMHC Working Group · Built with Claude · Life Sciences Hackathon 2025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3063240"/>
            <a:ext cx="9656064" cy="173736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3063240"/>
            <a:ext cx="146304" cy="1737360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51560" y="3172968"/>
            <a:ext cx="9336024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000" b="1">
                <a:solidFill>
                  <a:srgbClr val="0E7C7B"/>
                </a:solidFill>
              </a:rPr>
              <a:t>2</a:t>
            </a:r>
          </a:p>
          <a:p>
            <a:pPr algn="l">
              <a:spcAft>
                <a:spcPts val="600"/>
              </a:spcAft>
            </a:pPr>
            <a:r>
              <a:rPr sz="1800" b="0">
                <a:solidFill>
                  <a:srgbClr val="16202B"/>
                </a:solidFill>
              </a:rPr>
              <a:t>diseases · one pMHC pipeline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799064" y="3063240"/>
            <a:ext cx="9656064" cy="173736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10799064" y="3063240"/>
            <a:ext cx="146304" cy="1737360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027664" y="3172968"/>
            <a:ext cx="9336024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000" b="1">
                <a:solidFill>
                  <a:srgbClr val="0E7C7B"/>
                </a:solidFill>
              </a:rPr>
              <a:t>2,287</a:t>
            </a:r>
          </a:p>
          <a:p>
            <a:pPr algn="l">
              <a:spcAft>
                <a:spcPts val="600"/>
              </a:spcAft>
            </a:pPr>
            <a:r>
              <a:rPr sz="1800" b="0">
                <a:solidFill>
                  <a:srgbClr val="16202B"/>
                </a:solidFill>
              </a:rPr>
              <a:t>strong MHC-II binders · 5 DRB1 alleles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775168" y="3063240"/>
            <a:ext cx="9656064" cy="173736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20775168" y="3063240"/>
            <a:ext cx="146304" cy="1737360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1003768" y="3172968"/>
            <a:ext cx="9336024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000" b="1">
                <a:solidFill>
                  <a:srgbClr val="0E7C7B"/>
                </a:solidFill>
              </a:rPr>
              <a:t>925</a:t>
            </a:r>
          </a:p>
          <a:p>
            <a:pPr algn="l">
              <a:spcAft>
                <a:spcPts val="600"/>
              </a:spcAft>
            </a:pPr>
            <a:r>
              <a:rPr sz="1800" b="0">
                <a:solidFill>
                  <a:srgbClr val="16202B"/>
                </a:solidFill>
              </a:rPr>
              <a:t>strong on HLA-DRB1*01:01 (38% of 2,428)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0751272" y="3063240"/>
            <a:ext cx="9656064" cy="173736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30751272" y="3063240"/>
            <a:ext cx="146304" cy="1737360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0979872" y="3172968"/>
            <a:ext cx="9336024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000" b="1">
                <a:solidFill>
                  <a:srgbClr val="0E7C7B"/>
                </a:solidFill>
              </a:rPr>
              <a:t>−49%</a:t>
            </a:r>
          </a:p>
          <a:p>
            <a:pPr algn="l">
              <a:spcAft>
                <a:spcPts val="600"/>
              </a:spcAft>
            </a:pPr>
            <a:r>
              <a:rPr sz="1800" b="0">
                <a:solidFill>
                  <a:srgbClr val="16202B"/>
                </a:solidFill>
              </a:rPr>
              <a:t>protease sites in hardened binders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0727376" y="3063240"/>
            <a:ext cx="9656064" cy="173736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40727376" y="3063240"/>
            <a:ext cx="146304" cy="1737360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0955976" y="3172968"/>
            <a:ext cx="9336024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000" b="1">
                <a:solidFill>
                  <a:srgbClr val="0E7C7B"/>
                </a:solidFill>
              </a:rPr>
              <a:t>20</a:t>
            </a:r>
          </a:p>
          <a:p>
            <a:pPr algn="l">
              <a:spcAft>
                <a:spcPts val="600"/>
              </a:spcAft>
            </a:pPr>
            <a:r>
              <a:rPr sz="1800" b="0">
                <a:solidFill>
                  <a:srgbClr val="16202B"/>
                </a:solidFill>
              </a:rPr>
              <a:t>antibody-tractable EoE targets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" y="5721858"/>
            <a:ext cx="12012930" cy="5755027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932688" y="5831586"/>
            <a:ext cx="11793474" cy="868680"/>
          </a:xfrm>
          <a:prstGeom prst="roundRect">
            <a:avLst/>
          </a:prstGeom>
          <a:solidFill>
            <a:srgbClr val="0E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24128" y="5831586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>
                <a:solidFill>
                  <a:srgbClr val="FFFFFF"/>
                </a:solidFill>
              </a:rPr>
              <a:t>Background &amp; Rationale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50976" y="6837426"/>
            <a:ext cx="11756898" cy="4456579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EoE: food-antigen-driven Th2 esophageal disease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Celiac: HLA-DQ-restricted, gluten-driven small-bowel disease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Both hinge on antigen presentation, not cytokines alone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Elemental diet → remission in &gt;90% of EoE children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22960" y="11940943"/>
            <a:ext cx="12012930" cy="5755027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932688" y="12050671"/>
            <a:ext cx="11793474" cy="868680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24128" y="12050671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>
                <a:solidFill>
                  <a:srgbClr val="FFFFFF"/>
                </a:solidFill>
              </a:rPr>
              <a:t>pMHC-I Landscape (Secondary Axis)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50976" y="13056511"/>
            <a:ext cx="11756898" cy="4456579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372 peptides screened; only 9 strong (≤50 nM) — sparse axis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Across all 372, top HLA-I restrictions: A*02:01, B*08:01, A*03:01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Matches IFN-γ-driven epithelial HLA-I induction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Exploratory sub-study, secondary to the CD4/Th2 class-II arm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22960" y="18160029"/>
            <a:ext cx="12012930" cy="9036512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932688" y="18269757"/>
            <a:ext cx="11793474" cy="868680"/>
          </a:xfrm>
          <a:prstGeom prst="roundRect">
            <a:avLst/>
          </a:prstGeom>
          <a:solidFill>
            <a:srgbClr val="0E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24128" y="18269757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>
                <a:solidFill>
                  <a:srgbClr val="FFFFFF"/>
                </a:solidFill>
              </a:rPr>
              <a:t>Diagnostic Peptide Pools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50976" y="19275597"/>
            <a:ext cx="11756898" cy="7738064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Milk 720 epitopes / 6 proteins — largest pool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Soy 526/2 · Wheat 204/1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Fish 49 · Egg 39 · Peanut 39 · Tree nut 37 · Shellfish 12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Per-patient HLA-guided pools focus T-cell assays</a:t>
            </a:r>
          </a:p>
        </p:txBody>
      </p:sp>
      <p:pic>
        <p:nvPicPr>
          <p:cNvPr id="32" name="Picture 31" descr="figC_pool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1381" y="22850901"/>
            <a:ext cx="4336086" cy="3108960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950976" y="26051301"/>
            <a:ext cx="11756898" cy="8229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>
                <a:solidFill>
                  <a:srgbClr val="16202B"/>
                </a:solidFill>
              </a:rPr>
              <a:t>Strong epitopes per food pool; milk &amp; soy dominate.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3338810" y="5741670"/>
            <a:ext cx="12012930" cy="7768845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13448538" y="5851398"/>
            <a:ext cx="11793474" cy="868680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13539978" y="5851398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>
                <a:solidFill>
                  <a:srgbClr val="FFFFFF"/>
                </a:solidFill>
              </a:rPr>
              <a:t>The Shared-Antigen Hypothesis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466826" y="6857238"/>
            <a:ext cx="11756898" cy="6470397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Same food proteins cross the barrier in both diseases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Milk Bos d 5 &amp; egg Gal d 1 presented in BOTH panels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One pMHC pipeline + shared antigens → transferable targets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Celiac's mapped epitopes = ground truth for the EoE pipeline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13466826" y="11548110"/>
            <a:ext cx="11756898" cy="1825245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3558266" y="11548110"/>
            <a:ext cx="11574018" cy="1825245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1">
                <a:solidFill>
                  <a:srgbClr val="FFFFFF"/>
                </a:solidFill>
              </a:rPr>
              <a:t>One pipeline, two diseases → transferable targets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3338810" y="13994385"/>
            <a:ext cx="12012930" cy="5397631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ounded Rectangle 40"/>
          <p:cNvSpPr/>
          <p:nvPr/>
        </p:nvSpPr>
        <p:spPr>
          <a:xfrm>
            <a:off x="13448538" y="14104113"/>
            <a:ext cx="11793474" cy="868680"/>
          </a:xfrm>
          <a:prstGeom prst="roundRect">
            <a:avLst/>
          </a:prstGeom>
          <a:solidFill>
            <a:srgbClr val="0E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13539978" y="14104113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>
                <a:solidFill>
                  <a:srgbClr val="FFFFFF"/>
                </a:solidFill>
              </a:rPr>
              <a:t>EoE Target Shortlist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3466826" y="15109953"/>
            <a:ext cx="11756898" cy="4099183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20 candidate genes, all antibody-tractable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Top effect: POSTN 5.55 · CDH26 4.98 · ANO1 3.91 (log2FC)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Also NTRK2 3.13 · MSLN 3.00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Effector/receptor targets downstream of presentation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13338810" y="19875887"/>
            <a:ext cx="12012930" cy="7300842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ounded Rectangle 44"/>
          <p:cNvSpPr/>
          <p:nvPr/>
        </p:nvSpPr>
        <p:spPr>
          <a:xfrm>
            <a:off x="13448538" y="19985615"/>
            <a:ext cx="11793474" cy="868680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13539978" y="19985615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>
                <a:solidFill>
                  <a:srgbClr val="FFFFFF"/>
                </a:solidFill>
              </a:rPr>
              <a:t>Conclusions &amp; Next Steps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3466826" y="20991455"/>
            <a:ext cx="11756898" cy="6002394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• Shared milk/egg antigens jointly presented (MHC-I &amp; II) in EoE + celiac; class II dominates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• DRB1*01:01 &amp; DQ2.5 anchor risk; per-patient panels beat allele gating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• Hardened binders cut protease sites 45–49%, keep structural Cys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• Next: shared peptide-pool platform; validate top DQ2.5/DRB1 hits (AIM/tetramer); pair with POSTN/CDH26/ANO1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25854660" y="6508496"/>
            <a:ext cx="12012930" cy="70153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ounded Rectangle 48"/>
          <p:cNvSpPr/>
          <p:nvPr/>
        </p:nvSpPr>
        <p:spPr>
          <a:xfrm>
            <a:off x="25964388" y="6618224"/>
            <a:ext cx="11793474" cy="868680"/>
          </a:xfrm>
          <a:prstGeom prst="roundRect">
            <a:avLst/>
          </a:prstGeom>
          <a:solidFill>
            <a:srgbClr val="0E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26055828" y="6618224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>
                <a:solidFill>
                  <a:srgbClr val="FFFFFF"/>
                </a:solidFill>
              </a:rPr>
              <a:t>Methods / Pipeline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5982676" y="7624064"/>
            <a:ext cx="11756898" cy="5716892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Disease-agnostic: antigens → UniProt → HLA binding → burden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Class II: netMHCIIpan (IEDB); class I: netMHCpan-class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Celiac adds TG2 deamidation (native vs deamidated 15-mers)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Benchmarked vs 31 known celiac epitopes; 13-allele cross-check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25854660" y="14774532"/>
            <a:ext cx="12012930" cy="11635371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ounded Rectangle 52"/>
          <p:cNvSpPr/>
          <p:nvPr/>
        </p:nvSpPr>
        <p:spPr>
          <a:xfrm>
            <a:off x="25964388" y="14884260"/>
            <a:ext cx="11793474" cy="868680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26055828" y="14884260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>
                <a:solidFill>
                  <a:srgbClr val="FFFFFF"/>
                </a:solidFill>
              </a:rPr>
              <a:t>Shared Food-Antigen Load: EoE vs Celiac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5982676" y="15890100"/>
            <a:ext cx="11756898" cy="10336923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Milk Bos d 5 (178 aa): 28 MHC-I + 212 MHC-II strong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= 15.7 (I) and 119.1 (II) strong binders per 100 aa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Egg Gal d 1 (210 aa): 13 MHC-I + 91 MHC-II strong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Class II ≫ class I → one shared-antigen reagent set</a:t>
            </a:r>
          </a:p>
        </p:txBody>
      </p:sp>
      <p:pic>
        <p:nvPicPr>
          <p:cNvPr id="56" name="Picture 55" descr="figA_dualloa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08660" y="20580972"/>
            <a:ext cx="4904929" cy="3108960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25982676" y="23781372"/>
            <a:ext cx="11756898" cy="8229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>
                <a:solidFill>
                  <a:srgbClr val="16202B"/>
                </a:solidFill>
              </a:rPr>
              <a:t>Strong binders per 100 aa (netMHCpan/netMHCIIpan). Class II ≫ class I.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38370510" y="5709920"/>
            <a:ext cx="12012930" cy="11695895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ounded Rectangle 58"/>
          <p:cNvSpPr/>
          <p:nvPr/>
        </p:nvSpPr>
        <p:spPr>
          <a:xfrm>
            <a:off x="38480238" y="5819648"/>
            <a:ext cx="11793474" cy="868680"/>
          </a:xfrm>
          <a:prstGeom prst="roundRect">
            <a:avLst/>
          </a:prstGeom>
          <a:solidFill>
            <a:srgbClr val="0E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38571678" y="5819648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>
                <a:solidFill>
                  <a:srgbClr val="FFFFFF"/>
                </a:solidFill>
              </a:rPr>
              <a:t>pMHC-II Risk-Allele Landscape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8498526" y="6825488"/>
            <a:ext cx="11756898" cy="10397447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2,428 peptide predictions per allele across 5 DRB1 risk alleles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Strong = standard netMHCIIpan cutoff; 2,287 strong total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HLA-DRB1*01:01 dominates: 925 strong (38.1%), best 4.26 nM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*07:01 445 · *15:01 420 · *04:01 390 · *03:01 107</a:t>
            </a:r>
          </a:p>
        </p:txBody>
      </p:sp>
      <p:pic>
        <p:nvPicPr>
          <p:cNvPr id="62" name="Picture 61" descr="figB_allel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97851" y="11516359"/>
            <a:ext cx="4758247" cy="3108960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>
            <a:off x="38498526" y="14716759"/>
            <a:ext cx="11756898" cy="8229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>
                <a:solidFill>
                  <a:srgbClr val="16202B"/>
                </a:solidFill>
              </a:rPr>
              <a:t>Strong MHC-II binders per DRB1 allele (of 2,428 predictions each).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38498526" y="15173959"/>
            <a:ext cx="11756898" cy="2094695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38589966" y="15173959"/>
            <a:ext cx="11574018" cy="2094695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1">
                <a:solidFill>
                  <a:srgbClr val="FFFFFF"/>
                </a:solidFill>
              </a:rPr>
              <a:t>Use rank &amp; allele-preference, not absolute IC50, for DQ/DR calls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38370510" y="17857935"/>
            <a:ext cx="12012930" cy="9350544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E7C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ounded Rectangle 66"/>
          <p:cNvSpPr/>
          <p:nvPr/>
        </p:nvSpPr>
        <p:spPr>
          <a:xfrm>
            <a:off x="38480238" y="17967663"/>
            <a:ext cx="11793474" cy="868680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38571678" y="17967663"/>
            <a:ext cx="11610594" cy="8686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600" b="1">
                <a:solidFill>
                  <a:srgbClr val="FFFFFF"/>
                </a:solidFill>
              </a:rPr>
              <a:t>Gut-Restricted Binder Engineering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8498526" y="18973503"/>
            <a:ext cx="11756898" cy="8052096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mica_decoy: protease-labile sites −45.5% (123→67)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trypsin sites 32→5; net charge −10→−42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il15_binder: sites −49.4% (85→43); trypsin 18→1</a:t>
            </a:r>
          </a:p>
          <a:p>
            <a:pPr algn="l">
              <a:spcAft>
                <a:spcPts val="600"/>
              </a:spcAft>
            </a:pPr>
            <a:r>
              <a:rPr sz="2400" b="0">
                <a:solidFill>
                  <a:srgbClr val="16202B"/>
                </a:solidFill>
              </a:rPr>
              <a:t>Structural cysteines retained → survives gut proteases</a:t>
            </a:r>
          </a:p>
        </p:txBody>
      </p:sp>
      <p:pic>
        <p:nvPicPr>
          <p:cNvPr id="70" name="Picture 69" descr="figD_hardening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67441" y="22920663"/>
            <a:ext cx="4819066" cy="3108960"/>
          </a:xfrm>
          <a:prstGeom prst="rect">
            <a:avLst/>
          </a:prstGeom>
        </p:spPr>
      </p:pic>
      <p:sp>
        <p:nvSpPr>
          <p:cNvPr id="71" name="TextBox 70"/>
          <p:cNvSpPr txBox="1"/>
          <p:nvPr/>
        </p:nvSpPr>
        <p:spPr>
          <a:xfrm>
            <a:off x="38498526" y="26121063"/>
            <a:ext cx="11756898" cy="8229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>
                <a:solidFill>
                  <a:srgbClr val="16202B"/>
                </a:solidFill>
              </a:rPr>
              <a:t>Protease-labile sites before/after hardening.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0" y="27249120"/>
            <a:ext cx="51206400" cy="1554480"/>
          </a:xfrm>
          <a:prstGeom prst="roundRect">
            <a:avLst/>
          </a:prstGeom>
          <a:solidFill>
            <a:srgbClr val="122A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ounded Rectangle 72"/>
          <p:cNvSpPr/>
          <p:nvPr/>
        </p:nvSpPr>
        <p:spPr>
          <a:xfrm>
            <a:off x="0" y="27249120"/>
            <a:ext cx="51206400" cy="91440"/>
          </a:xfrm>
          <a:prstGeom prst="roundRect">
            <a:avLst/>
          </a:prstGeom>
          <a:solidFill>
            <a:srgbClr val="C25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4" name="Picture 73" descr="pmhc_poster_qr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86160" y="27505152"/>
            <a:ext cx="1097280" cy="1097280"/>
          </a:xfrm>
          <a:prstGeom prst="rect">
            <a:avLst/>
          </a:prstGeom>
        </p:spPr>
      </p:pic>
      <p:sp>
        <p:nvSpPr>
          <p:cNvPr id="75" name="TextBox 74"/>
          <p:cNvSpPr txBox="1"/>
          <p:nvPr/>
        </p:nvSpPr>
        <p:spPr>
          <a:xfrm>
            <a:off x="822960" y="27249120"/>
            <a:ext cx="48097440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200" b="0">
                <a:solidFill>
                  <a:srgbClr val="FFFFFF"/>
                </a:solidFill>
              </a:rPr>
              <a:t>Data: internal EoE/celiac pMHC streams · netMHCpan / netMHCIIpan (IEDB) · contact: pmhc-working-group@example.org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