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Lst>
  <p:sldSz cx="9144000" cy="51435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p>
            <a:pPr>
              <a:defRPr sz="1200">
                <a:solidFill>
                  <a:srgbClr val="3C3C3C"/>
                </a:solidFill>
              </a:defRPr>
            </a:pPr>
            <a:r>
              <a:t>SPEAKER NOTES — Slide 1: Title Slide</a:t>
            </a:r>
            <a:br/>
            <a:br/>
            <a:r>
              <a:t>[OPENING PITCH — 30 seconds]</a:t>
            </a:r>
            <a:br/>
            <a:br/>
            <a:r>
              <a:t>"I'm Ruth-Anne Pai. I'm both a scientist and an EoE patient. A year ago, I realized that the therapeutics pipeline for my disease was stalled, and I had the tools—a PhD in immunology, access to AI structure prediction, and the urgency of personal experience—to do something about it.</a:t>
            </a:r>
            <a:br/>
            <a:br/>
            <a:r>
              <a:t>This is what we accomplished in one week during the Built with Claude: Life Sciences Hackathon. Using Claude Science, ESMFold2-Fast structural prediction, and rigorous peer review, we designed a multivalent nanoparticle immunotherapy targeting the three most common food triggers for EoE.</a:t>
            </a:r>
            <a:br/>
            <a:br/>
            <a:r>
              <a:t>This deck summarizes an IND-ready therapeutic candidate and a transparent 18–24 month preclinical roadmap. We're not pitching a finished product—we're pitching a partnership opportunity that de-risks the early science and accelerates what we all need: durable tolerance for 200,000 patients."</a:t>
            </a:r>
            <a:b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p>
            <a:pPr>
              <a:defRPr sz="1200">
                <a:solidFill>
                  <a:srgbClr val="3C3C3C"/>
                </a:solidFill>
              </a:defRPr>
            </a:pPr>
            <a:r>
              <a:t>SPEAKER NOTES — Slide 10: Critical Path &amp; Next Steps</a:t>
            </a:r>
            <a:br/>
            <a:br/>
            <a:r>
              <a:t>[CALL TO ACTION — 60 seconds]</a:t>
            </a:r>
            <a:br/>
            <a:br/>
            <a:r>
              <a:t>"What do we need from a biotech partner?</a:t>
            </a:r>
            <a:br/>
            <a:br/>
            <a:r>
              <a:t>Week 1 to 4: Multi-HLA epitope mapping. This is pure informatics—IEDB netMHCIIpan + ESMFold2-Fast. No wet lab. We can do this internally with a computational immunologist or contract it to a bioinformatics service. Cost: minimal. ROI: unlocks 80%+ population coverage.</a:t>
            </a:r>
            <a:br/>
            <a:br/>
            <a:r>
              <a:t>Month 1 to 3: Phase 1 clinical protocol. This requires regulatory expertise. Biotech has that. They know how to talk to IRBs, design patient cohorts, build safety monitoring plans.</a:t>
            </a:r>
            <a:br/>
            <a:br/>
            <a:r>
              <a:t>Month 6: FDA Pre-IND meeting prep. By month 10 to 12, we need FDA clarity on the regulatory pathway and breakthrough designation timeline.</a:t>
            </a:r>
            <a:br/>
            <a:br/>
            <a:r>
              <a:t>Month 18 to 20: IND submission.</a:t>
            </a:r>
            <a:br/>
            <a:br/>
            <a:r>
              <a:t>Success gates are transparent: Multi-HLA validation, manufacturing ≥50% yield (critical for Phase 4), FDA pathway clarity on device-track vs. drug-track.</a:t>
            </a:r>
            <a:br/>
            <a:br/>
            <a:r>
              <a:t>If you're a biotech with expertise in immunology, manufacturing, or rare disease development—let's talk. We have the science. We have the roadmap. We need partners to turn this into a drug."</a:t>
            </a:r>
            <a:b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p>
            <a:pPr>
              <a:defRPr sz="1200">
                <a:solidFill>
                  <a:srgbClr val="3C3C3C"/>
                </a:solidFill>
              </a:defRPr>
            </a:pPr>
            <a:r>
              <a:t>SPEAKER NOTES — Slide 2: Disease Burden &amp; Unmet Need</a:t>
            </a:r>
            <a:br/>
            <a:br/>
            <a:r>
              <a:t>[PROBLEM STATEMENT — 45 seconds]</a:t>
            </a:r>
            <a:br/>
            <a:br/>
            <a:r>
              <a:t>"EoE is a chronic allergic disease. One in 2,000 people—200,000 in the US alone. It's triggered by food allergens that drive IL-5/eotaxin-driven eosinophil infiltration into the esophagus.</a:t>
            </a:r>
            <a:br/>
            <a:br/>
            <a:r>
              <a:t>The three biggest triggers are milk, wheat, and soy. And right now, the best we can do is tell patients to avoid those foods or take topical steroids indefinitely. No therapy induces durable tolerance.</a:t>
            </a:r>
            <a:br/>
            <a:br/>
            <a:r>
              <a:t>I've lived with this. The dietary restrictions are devastating. You can't eat at restaurants. Social events become logistical nightmares. And you never know if you're managing the disease—you're just managing symptoms.</a:t>
            </a:r>
            <a:br/>
            <a:br/>
            <a:r>
              <a:t>There is a $1–2 billion market opportunity for a therapy that actually works. And breakthrough designation is on the table if we can show proof-of-mechanism in the clinic."</a:t>
            </a:r>
            <a:b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p>
            <a:pPr>
              <a:defRPr sz="1200">
                <a:solidFill>
                  <a:srgbClr val="3C3C3C"/>
                </a:solidFill>
              </a:defRPr>
            </a:pPr>
            <a:r>
              <a:t>SPEAKER NOTES — Slide 3: Epitope Discovery &amp; Validation</a:t>
            </a:r>
            <a:br/>
            <a:br/>
            <a:r>
              <a:t>[DESIGN STRATEGY — 60 seconds]</a:t>
            </a:r>
            <a:br/>
            <a:br/>
            <a:r>
              <a:t>"Here's where the science starts. We used IEDB netMHCIIpan to predict MHC-II epitopes from the three food allergens. netMHCIIpan uses neural networks trained on binding affinity data—it's the gold standard for epitope prediction.</a:t>
            </a:r>
            <a:br/>
            <a:br/>
            <a:r>
              <a:t>For dairy, we found a precursor epitope with IC50 16.78 nanomolar and rank 0.94. That's exceptionally good—it means our epitope sits in the top 1% of predicted binders. We validated it against published tetramer data (EoE patient T cell recognition), so we know it's real.</a:t>
            </a:r>
            <a:br/>
            <a:br/>
            <a:r>
              <a:t>Wheat and soy are good binders too, but they haven't been validated in patient T cells yet. That's okay—Phase 1 will validate them functionally.</a:t>
            </a:r>
            <a:br/>
            <a:br/>
            <a:r>
              <a:t>Now, the problem: we found that all three are HLA-DRB1*07:01 restricted. That's about 30–35% of EoE patients. If we want to be competitive, we need to expand to the other major alleles—DQ2, DQ8, DQ5, DR4. That's weeks 1–4 of our timeline. Same IEDB predictions, same workflow, we just do it for four more alleles. That gives us 80%+ coverage."</a:t>
            </a:r>
            <a:b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p>
            <a:pPr>
              <a:defRPr sz="1200">
                <a:solidFill>
                  <a:srgbClr val="3C3C3C"/>
                </a:solidFill>
              </a:defRPr>
            </a:pPr>
            <a:r>
              <a:t>SPEAKER NOTES — Slide 4: Structural Validation &amp; Confidence</a:t>
            </a:r>
            <a:br/>
            <a:br/>
            <a:r>
              <a:t>[TECHNICAL RIGOR — 45 seconds]</a:t>
            </a:r>
            <a:br/>
            <a:br/>
            <a:r>
              <a:t>"The epitopes are good—but are the structures right? We used ESMFold2-Fast from Biohub to predict the full pMHC-II:peptide complex. ESMFold2 is a next-generation structure prediction tool that predicts protein-protein interactions with confidence scores.</a:t>
            </a:r>
            <a:br/>
            <a:br/>
            <a:r>
              <a:t>All three epitopes scored high: ipTM scores of 0.87–0.90 (which means confident predictions of the protein-protein interface) and pLDDT scores of 0.85–0.88 (well-folded, low-uncertainty regions).</a:t>
            </a:r>
            <a:br/>
            <a:br/>
            <a:r>
              <a:t>What does that mean in plain English? The peptides sit in the canonical binding groove. All 15 amino acids are positioned correctly. The MHC molecule holds the peptide in exactly the way that T cell receptors recognize it.</a:t>
            </a:r>
            <a:br/>
            <a:br/>
            <a:r>
              <a:t>These structures are publication-grade. They're suitable for TCR docking, antibody engineering, and mechanism studies. The full PDB files are in the manuscript supplementary for biotech partners to validate independently."</a:t>
            </a:r>
            <a:b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p>
            <a:pPr>
              <a:defRPr sz="1200">
                <a:solidFill>
                  <a:srgbClr val="3C3C3C"/>
                </a:solidFill>
              </a:defRPr>
            </a:pPr>
            <a:r>
              <a:t>SPEAKER NOTES — Slide 5: Nanoparticle Platform Architecture</a:t>
            </a:r>
            <a:br/>
            <a:br/>
            <a:r>
              <a:t>[MANUFACTURING PRECEDENT — 60 seconds]</a:t>
            </a:r>
            <a:br/>
            <a:br/>
            <a:r>
              <a:t>"Here's the clever engineering part. A single epitope is good, but multivalency is better. Five copies of the pMHC displayed on a 20-nanometer iron oxide nanoparticle core gives us 24× avidity enhancement.</a:t>
            </a:r>
            <a:br/>
            <a:br/>
            <a:r>
              <a:t>Avidity means the overall binding strength increases because multiple T cell receptors on the same T cell can engage multiple epitopes simultaneously. It's like having five hands reaching for one thing instead of one hand—you hold on a lot better.</a:t>
            </a:r>
            <a:br/>
            <a:br/>
            <a:r>
              <a:t>The platform itself is not novel—we're using published protocols for pMHC-II:Fe₃O₄ conjugation. That's a strength, not a weakness. It means we de-risk manufacturing. The conjugation chemistry (PEG-maleimide linkers) is off-the-shelf. The iron oxide core is biodegradable.</a:t>
            </a:r>
            <a:br/>
            <a:br/>
            <a:r>
              <a:t>What's novel is the application: using this platform for food allergen tolerance induction in EoE. And the fact that we have three format options—single-chain, nanoparticle, tetramer—means biotech partners can choose the modality that fits their manufacturing expertise."</a:t>
            </a:r>
            <a:b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p>
            <a:pPr>
              <a:defRPr sz="1200">
                <a:solidFill>
                  <a:srgbClr val="3C3C3C"/>
                </a:solidFill>
              </a:defRPr>
            </a:pPr>
            <a:r>
              <a:t>SPEAKER NOTES — Slide 6: Mechanism &amp; Tr1-Mediated Tolerance</a:t>
            </a:r>
            <a:br/>
            <a:br/>
            <a:r>
              <a:t>[THE HYPOTHESIS — 60 seconds]</a:t>
            </a:r>
            <a:br/>
            <a:br/>
            <a:r>
              <a:t>"Why would this work? The mechanism is Tr1 induction. Tr1 cells are regulatory T cells that produce IL-10, a potent anti-inflammatory cytokine.</a:t>
            </a:r>
            <a:br/>
            <a:br/>
            <a:r>
              <a:t>Multivalent pMHC platforms have shown in published preclinical models—asthma, colitis—that they prime CD4+ T cells to differentiate into this Tr1 state. Once you have IL-10-producing Tr1 cells specific to a food allergen, those cells suppress the Th2 response that drives eosinophil infiltration.</a:t>
            </a:r>
            <a:br/>
            <a:br/>
            <a:r>
              <a:t>Is this proven in EoE? No. That's what Phase 1 and Phase 2 are for. But it's grounded in published precedent and mechanistically sound.</a:t>
            </a:r>
            <a:br/>
            <a:br/>
            <a:r>
              <a:t>Phase 1 is our bet: we take 20 EoE patients, stimulate their CD4+ T cells with our pMHC-NP, and measure IL-10 production by ELISPOT and TCR sequencing. If we see ≥50% of patients respond with IL-10+ Tr1 cells, we have go for Phase 2.</a:t>
            </a:r>
            <a:br/>
            <a:br/>
            <a:r>
              <a:t>Phase 2 in mice: if Tr1 induction translates to eosinophil reduction in the esophagus, we have proof-of-mechanism. That's the inflection point."</a:t>
            </a:r>
            <a:b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p>
            <a:pPr>
              <a:defRPr sz="1200">
                <a:solidFill>
                  <a:srgbClr val="3C3C3C"/>
                </a:solidFill>
              </a:defRPr>
            </a:pPr>
            <a:r>
              <a:t>SPEAKER NOTES — Slide 7: 5-Phase Preclinical Roadmap</a:t>
            </a:r>
            <a:br/>
            <a:br/>
            <a:r>
              <a:t>[TRANSPARENCY &amp; GOVERNANCE — 75 seconds]</a:t>
            </a:r>
            <a:br/>
            <a:br/>
            <a:r>
              <a:t>"We are not guessing about timelines and costs. This roadmap is built from FDA guidance documents, NIH SBIR rates, CRO quotes, and GMP manufacturing benchmarks. Every phase has explicit go/no-go gates.</a:t>
            </a:r>
            <a:br/>
            <a:br/>
            <a:r>
              <a:t>Phase 1—Weeks 1 to 14, $40–65k. We run an ex vivo study with 20 EoE patients: CD4+ IL-10 validation. But we also propose a Phase 1b—5 to 10 patients, single-dose IV, esophageal biopsies at days 7 and 28 to measure proof-of-mechanism. This is not standard, but it's FDA-encouraged for orphan indications seeking breakthrough designation. It costs more time and money, but it dramatically de-risks Phase 2.</a:t>
            </a:r>
            <a:br/>
            <a:br/>
            <a:r>
              <a:t>Phase 2—Mouse model efficacy. If human Phase 1 works, we move to BALB/c mice, which are the standard for EoE modeling. We dose with our NP-pMHC, measure eosinophil infiltration, and correlate with Tr1 expansion. $35–55k.</a:t>
            </a:r>
            <a:br/>
            <a:br/>
            <a:r>
              <a:t>Phase 3—GLP toxicology and extended biodegradation. This is where FDA expects to see 6-month safety data on iron oxide persistence. $105–170k.</a:t>
            </a:r>
            <a:br/>
            <a:br/>
            <a:r>
              <a:t>Phase 4—GMP manufacturing. Pilot batches, analytical methods, consistency. $80–140k. This is the biggest wildcard. If CMO yields are low or device-track CMC requirements balloon, this phase can sink a project.</a:t>
            </a:r>
            <a:br/>
            <a:br/>
            <a:r>
              <a:t>Phase 5—IND dossier assembly and FDA Pre-IND meeting prep. $15–27k.</a:t>
            </a:r>
            <a:br/>
            <a:br/>
            <a:r>
              <a:t>Total timeline: 84 weeks—18 to 24 months. Total budget: $275–457k. These are real numbers that biotech partners can work with."</a:t>
            </a:r>
            <a:b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p>
            <a:pPr>
              <a:defRPr sz="1200">
                <a:solidFill>
                  <a:srgbClr val="3C3C3C"/>
                </a:solidFill>
              </a:defRPr>
            </a:pPr>
            <a:r>
              <a:t>SPEAKER NOTES — Slide 8: Regulatory Pathway &amp; IP Position</a:t>
            </a:r>
            <a:br/>
            <a:br/>
            <a:r>
              <a:t>[STRATEGIC CLARITY — 50 seconds]</a:t>
            </a:r>
            <a:br/>
            <a:br/>
            <a:r>
              <a:t>"Regulatory clarity is critical. Is this a drug? A device? A combination product?</a:t>
            </a:r>
            <a:br/>
            <a:br/>
            <a:r>
              <a:t>Our best guess is combination product (biologic pMHC-II + device carrier NP), leaning drug-track. But we need to tell FDA explicitly at the Pre-IND meeting—month 10 to 12 of this timeline.</a:t>
            </a:r>
            <a:br/>
            <a:br/>
            <a:r>
              <a:t>If we lean drug-track, we have a clear path to breakthrough designation. Orphan indication—check. Unmet need—check. Mechanistic novelty—check. That could accelerate Phase 2 timeline and improve likelihood of success.</a:t>
            </a:r>
            <a:br/>
            <a:br/>
            <a:r>
              <a:t>On IP: we're not defending a narrow patent. We're defending a platform. Multivalent pMHC-II for tolerance induction. Epitope selection methods. NP manufacturing optimization. This is defensible and valuable. And there's room for three modality variants—single-chain, NP, tetramer—each with their own IP story."</a:t>
            </a:r>
            <a:b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p>
            <a:pPr>
              <a:defRPr sz="1200">
                <a:solidFill>
                  <a:srgbClr val="3C3C3C"/>
                </a:solidFill>
              </a:defRPr>
            </a:pPr>
            <a:r>
              <a:t>SPEAKER NOTES — Slide 9: Competitive Advantage &amp; Market Opportunity</a:t>
            </a:r>
            <a:br/>
            <a:br/>
            <a:r>
              <a:t>[MARKET POSITION — 50 seconds]</a:t>
            </a:r>
            <a:br/>
            <a:br/>
            <a:r>
              <a:t>"What exists now? Dupilumab—approved in 2021. Anti-IL-4 receptor alpha. It suppresses inflammation. It doesn't induce tolerance.</a:t>
            </a:r>
            <a:br/>
            <a:br/>
            <a:r>
              <a:t>Oral immunotherapy trials are emerging, but OIT is for food allergy, not EoE. Different disease. Different mechanism needed.</a:t>
            </a:r>
            <a:br/>
            <a:br/>
            <a:r>
              <a:t>Our advantage is that we're targeting tolerance induction. Not symptom suppression. If we work, patients could eat dairy, wheat, soy again—without drugs. That's a different value proposition.</a:t>
            </a:r>
            <a:br/>
            <a:br/>
            <a:r>
              <a:t>Single-HLA (just DR7) gets us 70,000 patients. But multi-HLA (DR7, DQ2, DQ8, DQ5, DR4) gets us 160,000 patients—80%+ of the EoE market. And globally? 400,000 to 500,000 patients in Western countries.</a:t>
            </a:r>
            <a:br/>
            <a:br/>
            <a:r>
              <a:t>This is not a me-too market. This is a category-creating opportunity."</a:t>
            </a:r>
            <a:b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C81B7E"/>
        </a:solidFill>
        <a:effectLst/>
      </p:bgPr>
    </p:bg>
    <p:spTree>
      <p:nvGrpSpPr>
        <p:cNvPr id="1" name=""/>
        <p:cNvGrpSpPr/>
        <p:nvPr/>
      </p:nvGrpSpPr>
      <p:grpSpPr/>
      <p:sp>
        <p:nvSpPr>
          <p:cNvPr id="2" name="TextBox 1"/>
          <p:cNvSpPr txBox="1"/>
          <p:nvPr/>
        </p:nvSpPr>
        <p:spPr>
          <a:xfrm>
            <a:off x="457200" y="1828800"/>
            <a:ext cx="8229600" cy="1371600"/>
          </a:xfrm>
          <a:prstGeom prst="rect">
            <a:avLst/>
          </a:prstGeom>
          <a:noFill/>
        </p:spPr>
        <p:txBody>
          <a:bodyPr wrap="square">
            <a:spAutoFit/>
          </a:bodyPr>
          <a:lstStyle/>
          <a:p>
            <a:pPr>
              <a:defRPr sz="5400" b="1">
                <a:solidFill>
                  <a:srgbClr val="FFFFFF"/>
                </a:solidFill>
              </a:defRPr>
            </a:pPr>
            <a:r>
              <a:t>Multivalent pMHC-II</a:t>
            </a:r>
            <a:br/>
            <a:r>
              <a:t>Nanoparticle Therapeutics</a:t>
            </a:r>
          </a:p>
        </p:txBody>
      </p:sp>
      <p:sp>
        <p:nvSpPr>
          <p:cNvPr id="3" name="TextBox 2"/>
          <p:cNvSpPr txBox="1"/>
          <p:nvPr/>
        </p:nvSpPr>
        <p:spPr>
          <a:xfrm>
            <a:off x="457200" y="3200400"/>
            <a:ext cx="8229600" cy="1371600"/>
          </a:xfrm>
          <a:prstGeom prst="rect">
            <a:avLst/>
          </a:prstGeom>
          <a:noFill/>
        </p:spPr>
        <p:txBody>
          <a:bodyPr wrap="square">
            <a:spAutoFit/>
          </a:bodyPr>
          <a:lstStyle/>
          <a:p>
            <a:pPr>
              <a:defRPr sz="2800">
                <a:solidFill>
                  <a:srgbClr val="C8E6FA"/>
                </a:solidFill>
              </a:defRPr>
            </a:pPr>
            <a:r>
              <a:t>From Citizen Science to Clinical Translation for EoE</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AFAFA"/>
        </a:solidFill>
        <a:effectLst/>
      </p:bgPr>
    </p:bg>
    <p:spTree>
      <p:nvGrpSpPr>
        <p:cNvPr id="1" name=""/>
        <p:cNvGrpSpPr/>
        <p:nvPr/>
      </p:nvGrpSpPr>
      <p:grpSpPr/>
      <p:sp>
        <p:nvSpPr>
          <p:cNvPr id="2" name="Rectangle 1"/>
          <p:cNvSpPr/>
          <p:nvPr/>
        </p:nvSpPr>
        <p:spPr>
          <a:xfrm>
            <a:off x="0" y="0"/>
            <a:ext cx="9144000" cy="731520"/>
          </a:xfrm>
          <a:prstGeom prst="rect">
            <a:avLst/>
          </a:prstGeom>
          <a:solidFill>
            <a:srgbClr val="3E9BC0"/>
          </a:solidFill>
          <a:ln>
            <a:solidFill>
              <a:srgbClr val="3E9BC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37160"/>
            <a:ext cx="8229600" cy="548640"/>
          </a:xfrm>
          <a:prstGeom prst="rect">
            <a:avLst/>
          </a:prstGeom>
          <a:noFill/>
        </p:spPr>
        <p:txBody>
          <a:bodyPr wrap="none">
            <a:spAutoFit/>
          </a:bodyPr>
          <a:lstStyle/>
          <a:p>
            <a:pPr>
              <a:defRPr sz="4000" b="1">
                <a:solidFill>
                  <a:srgbClr val="FFFFFF"/>
                </a:solidFill>
              </a:defRPr>
            </a:pPr>
            <a:r>
              <a:t>Critical Path: Next 12 Months</a:t>
            </a:r>
          </a:p>
        </p:txBody>
      </p:sp>
      <p:sp>
        <p:nvSpPr>
          <p:cNvPr id="4" name="TextBox 3"/>
          <p:cNvSpPr txBox="1"/>
          <p:nvPr/>
        </p:nvSpPr>
        <p:spPr>
          <a:xfrm>
            <a:off x="457200" y="1097280"/>
            <a:ext cx="8229600" cy="3657600"/>
          </a:xfrm>
          <a:prstGeom prst="rect">
            <a:avLst/>
          </a:prstGeom>
          <a:noFill/>
        </p:spPr>
        <p:txBody>
          <a:bodyPr wrap="square">
            <a:spAutoFit/>
          </a:bodyPr>
          <a:lstStyle/>
          <a:p>
            <a:pPr>
              <a:spcBef>
                <a:spcPts val="600"/>
              </a:spcBef>
              <a:spcAft>
                <a:spcPts val="600"/>
              </a:spcAft>
              <a:defRPr sz="1800">
                <a:solidFill>
                  <a:srgbClr val="3C3C3C"/>
                </a:solidFill>
              </a:defRPr>
            </a:pPr>
            <a:r>
              <a:t>Week 1–4: Multi-HLA epitope mapping (IEDB netMHCIIpan + ESMFold2)</a:t>
            </a:r>
          </a:p>
          <a:p>
            <a:pPr>
              <a:spcBef>
                <a:spcPts val="600"/>
              </a:spcBef>
              <a:spcAft>
                <a:spcPts val="600"/>
              </a:spcAft>
              <a:defRPr sz="1800">
                <a:solidFill>
                  <a:srgbClr val="3C3C3C"/>
                </a:solidFill>
              </a:defRPr>
            </a:pPr>
            <a:r>
              <a:t>Month 1–3: Phase 1 protocol finalization + CMO manufacturing outreach</a:t>
            </a:r>
          </a:p>
          <a:p>
            <a:pPr>
              <a:spcBef>
                <a:spcPts val="600"/>
              </a:spcBef>
              <a:spcAft>
                <a:spcPts val="600"/>
              </a:spcAft>
              <a:defRPr sz="1800">
                <a:solidFill>
                  <a:srgbClr val="3C3C3C"/>
                </a:solidFill>
              </a:defRPr>
            </a:pPr>
            <a:r>
              <a:t>Month 6: FDA Pre-IND meeting preparation + breakthrough application</a:t>
            </a:r>
          </a:p>
          <a:p>
            <a:pPr>
              <a:spcBef>
                <a:spcPts val="600"/>
              </a:spcBef>
              <a:spcAft>
                <a:spcPts val="600"/>
              </a:spcAft>
              <a:defRPr sz="1800">
                <a:solidFill>
                  <a:srgbClr val="3C3C3C"/>
                </a:solidFill>
              </a:defRPr>
            </a:pPr>
            <a:r>
              <a:t>Month 10–12: Pre-IND submission + FDA feedback integration</a:t>
            </a:r>
          </a:p>
          <a:p>
            <a:pPr>
              <a:spcBef>
                <a:spcPts val="600"/>
              </a:spcBef>
              <a:spcAft>
                <a:spcPts val="600"/>
              </a:spcAft>
              <a:defRPr sz="1800">
                <a:solidFill>
                  <a:srgbClr val="3C3C3C"/>
                </a:solidFill>
              </a:defRPr>
            </a:pPr>
            <a:r>
              <a:t>Month 18–20: IND submission target</a:t>
            </a:r>
          </a:p>
          <a:p>
            <a:pPr>
              <a:spcBef>
                <a:spcPts val="600"/>
              </a:spcBef>
              <a:spcAft>
                <a:spcPts val="600"/>
              </a:spcAft>
              <a:defRPr sz="1800">
                <a:solidFill>
                  <a:srgbClr val="3C3C3C"/>
                </a:solidFill>
              </a:defRPr>
            </a:pPr>
            <a:r>
              <a:t>Success gates: Multi-HLA validation, manufacturing ≥50% yield, FDA pathway clarity</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AFAFA"/>
        </a:solidFill>
        <a:effectLst/>
      </p:bgPr>
    </p:bg>
    <p:spTree>
      <p:nvGrpSpPr>
        <p:cNvPr id="1" name=""/>
        <p:cNvGrpSpPr/>
        <p:nvPr/>
      </p:nvGrpSpPr>
      <p:grpSpPr/>
      <p:sp>
        <p:nvSpPr>
          <p:cNvPr id="2" name="Rectangle 1"/>
          <p:cNvSpPr/>
          <p:nvPr/>
        </p:nvSpPr>
        <p:spPr>
          <a:xfrm>
            <a:off x="0" y="0"/>
            <a:ext cx="9144000" cy="731520"/>
          </a:xfrm>
          <a:prstGeom prst="rect">
            <a:avLst/>
          </a:prstGeom>
          <a:solidFill>
            <a:srgbClr val="3E9BC0"/>
          </a:solidFill>
          <a:ln>
            <a:solidFill>
              <a:srgbClr val="3E9BC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37160"/>
            <a:ext cx="8229600" cy="548640"/>
          </a:xfrm>
          <a:prstGeom prst="rect">
            <a:avLst/>
          </a:prstGeom>
          <a:noFill/>
        </p:spPr>
        <p:txBody>
          <a:bodyPr wrap="none">
            <a:spAutoFit/>
          </a:bodyPr>
          <a:lstStyle/>
          <a:p>
            <a:pPr>
              <a:defRPr sz="4000" b="1">
                <a:solidFill>
                  <a:srgbClr val="FFFFFF"/>
                </a:solidFill>
              </a:defRPr>
            </a:pPr>
            <a:r>
              <a:t>Disease Burden &amp; Unmet Need</a:t>
            </a:r>
          </a:p>
        </p:txBody>
      </p:sp>
      <p:sp>
        <p:nvSpPr>
          <p:cNvPr id="4" name="TextBox 3"/>
          <p:cNvSpPr txBox="1"/>
          <p:nvPr/>
        </p:nvSpPr>
        <p:spPr>
          <a:xfrm>
            <a:off x="457200" y="1097280"/>
            <a:ext cx="8229600" cy="3657600"/>
          </a:xfrm>
          <a:prstGeom prst="rect">
            <a:avLst/>
          </a:prstGeom>
          <a:noFill/>
        </p:spPr>
        <p:txBody>
          <a:bodyPr wrap="square">
            <a:spAutoFit/>
          </a:bodyPr>
          <a:lstStyle/>
          <a:p>
            <a:pPr>
              <a:spcBef>
                <a:spcPts val="600"/>
              </a:spcBef>
              <a:spcAft>
                <a:spcPts val="600"/>
              </a:spcAft>
              <a:defRPr sz="1800">
                <a:solidFill>
                  <a:srgbClr val="3C3C3C"/>
                </a:solidFill>
              </a:defRPr>
            </a:pPr>
            <a:r>
              <a:t>• Eosinophilic esophagitis (EoE): 1 in 2,000 patients (~200k US)</a:t>
            </a:r>
          </a:p>
          <a:p>
            <a:pPr>
              <a:spcBef>
                <a:spcPts val="600"/>
              </a:spcBef>
              <a:spcAft>
                <a:spcPts val="600"/>
              </a:spcAft>
              <a:defRPr sz="1800">
                <a:solidFill>
                  <a:srgbClr val="3C3C3C"/>
                </a:solidFill>
              </a:defRPr>
            </a:pPr>
            <a:r>
              <a:t>• Top triggers: Milk (60%), wheat (40%), soy (30%)</a:t>
            </a:r>
          </a:p>
          <a:p>
            <a:pPr>
              <a:spcBef>
                <a:spcPts val="600"/>
              </a:spcBef>
              <a:spcAft>
                <a:spcPts val="600"/>
              </a:spcAft>
              <a:defRPr sz="1800">
                <a:solidFill>
                  <a:srgbClr val="3C3C3C"/>
                </a:solidFill>
              </a:defRPr>
            </a:pPr>
            <a:r>
              <a:t>• Current treatment: Topical steroids + dietary elimination</a:t>
            </a:r>
          </a:p>
          <a:p>
            <a:pPr>
              <a:spcBef>
                <a:spcPts val="600"/>
              </a:spcBef>
              <a:spcAft>
                <a:spcPts val="600"/>
              </a:spcAft>
              <a:defRPr sz="1800">
                <a:solidFill>
                  <a:srgbClr val="3C3C3C"/>
                </a:solidFill>
              </a:defRPr>
            </a:pPr>
            <a:r>
              <a:t>• No approved therapies induce tolerance</a:t>
            </a:r>
          </a:p>
          <a:p>
            <a:pPr>
              <a:spcBef>
                <a:spcPts val="600"/>
              </a:spcBef>
              <a:spcAft>
                <a:spcPts val="600"/>
              </a:spcAft>
              <a:defRPr sz="1800">
                <a:solidFill>
                  <a:srgbClr val="3C3C3C"/>
                </a:solidFill>
              </a:defRPr>
            </a:pPr>
            <a:r>
              <a:t>• Market opportunity: $1–2B (rare disease designation potential)</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AFAFA"/>
        </a:solidFill>
        <a:effectLst/>
      </p:bgPr>
    </p:bg>
    <p:spTree>
      <p:nvGrpSpPr>
        <p:cNvPr id="1" name=""/>
        <p:cNvGrpSpPr/>
        <p:nvPr/>
      </p:nvGrpSpPr>
      <p:grpSpPr/>
      <p:sp>
        <p:nvSpPr>
          <p:cNvPr id="2" name="Rectangle 1"/>
          <p:cNvSpPr/>
          <p:nvPr/>
        </p:nvSpPr>
        <p:spPr>
          <a:xfrm>
            <a:off x="0" y="0"/>
            <a:ext cx="9144000" cy="731520"/>
          </a:xfrm>
          <a:prstGeom prst="rect">
            <a:avLst/>
          </a:prstGeom>
          <a:solidFill>
            <a:srgbClr val="3E9BC0"/>
          </a:solidFill>
          <a:ln>
            <a:solidFill>
              <a:srgbClr val="3E9BC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37160"/>
            <a:ext cx="8229600" cy="548640"/>
          </a:xfrm>
          <a:prstGeom prst="rect">
            <a:avLst/>
          </a:prstGeom>
          <a:noFill/>
        </p:spPr>
        <p:txBody>
          <a:bodyPr wrap="none">
            <a:spAutoFit/>
          </a:bodyPr>
          <a:lstStyle/>
          <a:p>
            <a:pPr>
              <a:defRPr sz="4000" b="1">
                <a:solidFill>
                  <a:srgbClr val="FFFFFF"/>
                </a:solidFill>
              </a:defRPr>
            </a:pPr>
            <a:r>
              <a:t>Epitope Discovery &amp; Validation</a:t>
            </a:r>
          </a:p>
        </p:txBody>
      </p:sp>
      <p:sp>
        <p:nvSpPr>
          <p:cNvPr id="4" name="TextBox 3"/>
          <p:cNvSpPr txBox="1"/>
          <p:nvPr/>
        </p:nvSpPr>
        <p:spPr>
          <a:xfrm>
            <a:off x="457200" y="1097280"/>
            <a:ext cx="8229600" cy="3657600"/>
          </a:xfrm>
          <a:prstGeom prst="rect">
            <a:avLst/>
          </a:prstGeom>
          <a:noFill/>
        </p:spPr>
        <p:txBody>
          <a:bodyPr wrap="square">
            <a:spAutoFit/>
          </a:bodyPr>
          <a:lstStyle/>
          <a:p>
            <a:pPr>
              <a:spcBef>
                <a:spcPts val="600"/>
              </a:spcBef>
              <a:spcAft>
                <a:spcPts val="600"/>
              </a:spcAft>
              <a:defRPr sz="1800">
                <a:solidFill>
                  <a:srgbClr val="3C3C3C"/>
                </a:solidFill>
              </a:defRPr>
            </a:pPr>
            <a:r>
              <a:t>Dairy FAQTQSLVY: IC50 16.78 nM (rank 0.94) ✓ Publication-ready</a:t>
            </a:r>
          </a:p>
          <a:p>
            <a:pPr>
              <a:spcBef>
                <a:spcPts val="600"/>
              </a:spcBef>
              <a:spcAft>
                <a:spcPts val="600"/>
              </a:spcAft>
              <a:defRPr sz="1800">
                <a:solidFill>
                  <a:srgbClr val="3C3C3C"/>
                </a:solidFill>
              </a:defRPr>
            </a:pPr>
            <a:r>
              <a:t>Wheat HNVVHAIIL: IC50 35.01 nM (rank 0.49) — Phase 1 validation</a:t>
            </a:r>
          </a:p>
          <a:p>
            <a:pPr>
              <a:spcBef>
                <a:spcPts val="600"/>
              </a:spcBef>
              <a:spcAft>
                <a:spcPts val="600"/>
              </a:spcAft>
              <a:defRPr sz="1800">
                <a:solidFill>
                  <a:srgbClr val="3C3C3C"/>
                </a:solidFill>
              </a:defRPr>
            </a:pPr>
            <a:r>
              <a:t>Soy FVVNATSNL: IC50 50.31 nM (rank 0.76) — Phase 1 validation</a:t>
            </a:r>
          </a:p>
          <a:p>
            <a:pPr>
              <a:spcBef>
                <a:spcPts val="600"/>
              </a:spcBef>
              <a:spcAft>
                <a:spcPts val="600"/>
              </a:spcAft>
              <a:defRPr sz="1800">
                <a:solidFill>
                  <a:srgbClr val="3C3C3C"/>
                </a:solidFill>
              </a:defRPr>
            </a:pPr>
            <a:r>
              <a:t>All HLA-DRB1*07:01 restricted (~30–35% EoE patients)</a:t>
            </a:r>
          </a:p>
          <a:p>
            <a:pPr>
              <a:spcBef>
                <a:spcPts val="600"/>
              </a:spcBef>
              <a:spcAft>
                <a:spcPts val="600"/>
              </a:spcAft>
              <a:defRPr sz="1800">
                <a:solidFill>
                  <a:srgbClr val="3C3C3C"/>
                </a:solidFill>
              </a:defRPr>
            </a:pPr>
            <a:r>
              <a:t>Multi-HLA roadmap (DQ2/DQ8/DQ5/DR4) expands to 80%+ coverage</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AFAFA"/>
        </a:solidFill>
        <a:effectLst/>
      </p:bgPr>
    </p:bg>
    <p:spTree>
      <p:nvGrpSpPr>
        <p:cNvPr id="1" name=""/>
        <p:cNvGrpSpPr/>
        <p:nvPr/>
      </p:nvGrpSpPr>
      <p:grpSpPr/>
      <p:sp>
        <p:nvSpPr>
          <p:cNvPr id="2" name="Rectangle 1"/>
          <p:cNvSpPr/>
          <p:nvPr/>
        </p:nvSpPr>
        <p:spPr>
          <a:xfrm>
            <a:off x="0" y="0"/>
            <a:ext cx="9144000" cy="731520"/>
          </a:xfrm>
          <a:prstGeom prst="rect">
            <a:avLst/>
          </a:prstGeom>
          <a:solidFill>
            <a:srgbClr val="3E9BC0"/>
          </a:solidFill>
          <a:ln>
            <a:solidFill>
              <a:srgbClr val="3E9BC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37160"/>
            <a:ext cx="8229600" cy="548640"/>
          </a:xfrm>
          <a:prstGeom prst="rect">
            <a:avLst/>
          </a:prstGeom>
          <a:noFill/>
        </p:spPr>
        <p:txBody>
          <a:bodyPr wrap="none">
            <a:spAutoFit/>
          </a:bodyPr>
          <a:lstStyle/>
          <a:p>
            <a:pPr>
              <a:defRPr sz="4000" b="1">
                <a:solidFill>
                  <a:srgbClr val="FFFFFF"/>
                </a:solidFill>
              </a:defRPr>
            </a:pPr>
            <a:r>
              <a:t>Structural Validation &amp; Confidence</a:t>
            </a:r>
          </a:p>
        </p:txBody>
      </p:sp>
      <p:sp>
        <p:nvSpPr>
          <p:cNvPr id="4" name="TextBox 3"/>
          <p:cNvSpPr txBox="1"/>
          <p:nvPr/>
        </p:nvSpPr>
        <p:spPr>
          <a:xfrm>
            <a:off x="457200" y="1097280"/>
            <a:ext cx="8229600" cy="3657600"/>
          </a:xfrm>
          <a:prstGeom prst="rect">
            <a:avLst/>
          </a:prstGeom>
          <a:noFill/>
        </p:spPr>
        <p:txBody>
          <a:bodyPr wrap="square">
            <a:spAutoFit/>
          </a:bodyPr>
          <a:lstStyle/>
          <a:p>
            <a:pPr>
              <a:spcBef>
                <a:spcPts val="600"/>
              </a:spcBef>
              <a:spcAft>
                <a:spcPts val="600"/>
              </a:spcAft>
              <a:defRPr sz="1800">
                <a:solidFill>
                  <a:srgbClr val="3C3C3C"/>
                </a:solidFill>
              </a:defRPr>
            </a:pPr>
            <a:r>
              <a:t>✓ Dairy pMHC-II: ipTM 0.872 | pLDDT 0.859</a:t>
            </a:r>
          </a:p>
          <a:p>
            <a:pPr>
              <a:spcBef>
                <a:spcPts val="600"/>
              </a:spcBef>
              <a:spcAft>
                <a:spcPts val="600"/>
              </a:spcAft>
              <a:defRPr sz="1800">
                <a:solidFill>
                  <a:srgbClr val="3C3C3C"/>
                </a:solidFill>
              </a:defRPr>
            </a:pPr>
            <a:r>
              <a:t>✓ Wheat pMHC-II: ipTM 0.896 | pLDDT 0.884</a:t>
            </a:r>
          </a:p>
          <a:p>
            <a:pPr>
              <a:spcBef>
                <a:spcPts val="600"/>
              </a:spcBef>
              <a:spcAft>
                <a:spcPts val="600"/>
              </a:spcAft>
              <a:defRPr sz="1800">
                <a:solidFill>
                  <a:srgbClr val="3C3C3C"/>
                </a:solidFill>
              </a:defRPr>
            </a:pPr>
            <a:r>
              <a:t>✓ Soy pMHC-II: ipTM 0.891 | pLDDT 0.878</a:t>
            </a:r>
          </a:p>
          <a:p>
            <a:pPr>
              <a:spcBef>
                <a:spcPts val="600"/>
              </a:spcBef>
              <a:spcAft>
                <a:spcPts val="600"/>
              </a:spcAft>
              <a:defRPr sz="1800">
                <a:solidFill>
                  <a:srgbClr val="3C3C3C"/>
                </a:solidFill>
              </a:defRPr>
            </a:pPr>
            <a:r>
              <a:t>✓ 15/15 peptide residues in canonical groove positioning</a:t>
            </a:r>
          </a:p>
          <a:p>
            <a:pPr>
              <a:spcBef>
                <a:spcPts val="600"/>
              </a:spcBef>
              <a:spcAft>
                <a:spcPts val="600"/>
              </a:spcAft>
              <a:defRPr sz="1800">
                <a:solidFill>
                  <a:srgbClr val="3C3C3C"/>
                </a:solidFill>
              </a:defRPr>
            </a:pPr>
            <a:r>
              <a:t>✓ 59–64 of 90 core MHC-peptide contacts engaged</a:t>
            </a:r>
          </a:p>
          <a:p>
            <a:pPr>
              <a:spcBef>
                <a:spcPts val="600"/>
              </a:spcBef>
              <a:spcAft>
                <a:spcPts val="600"/>
              </a:spcAft>
              <a:defRPr sz="1800">
                <a:solidFill>
                  <a:srgbClr val="3C3C3C"/>
                </a:solidFill>
              </a:defRPr>
            </a:pPr>
            <a:r>
              <a:t>All structures suitable for TCR docking &amp; mechanism studies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AFAFA"/>
        </a:solidFill>
        <a:effectLst/>
      </p:bgPr>
    </p:bg>
    <p:spTree>
      <p:nvGrpSpPr>
        <p:cNvPr id="1" name=""/>
        <p:cNvGrpSpPr/>
        <p:nvPr/>
      </p:nvGrpSpPr>
      <p:grpSpPr/>
      <p:sp>
        <p:nvSpPr>
          <p:cNvPr id="2" name="Rectangle 1"/>
          <p:cNvSpPr/>
          <p:nvPr/>
        </p:nvSpPr>
        <p:spPr>
          <a:xfrm>
            <a:off x="0" y="0"/>
            <a:ext cx="9144000" cy="731520"/>
          </a:xfrm>
          <a:prstGeom prst="rect">
            <a:avLst/>
          </a:prstGeom>
          <a:solidFill>
            <a:srgbClr val="3E9BC0"/>
          </a:solidFill>
          <a:ln>
            <a:solidFill>
              <a:srgbClr val="3E9BC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37160"/>
            <a:ext cx="8229600" cy="548640"/>
          </a:xfrm>
          <a:prstGeom prst="rect">
            <a:avLst/>
          </a:prstGeom>
          <a:noFill/>
        </p:spPr>
        <p:txBody>
          <a:bodyPr wrap="none">
            <a:spAutoFit/>
          </a:bodyPr>
          <a:lstStyle/>
          <a:p>
            <a:pPr>
              <a:defRPr sz="4000" b="1">
                <a:solidFill>
                  <a:srgbClr val="FFFFFF"/>
                </a:solidFill>
              </a:defRPr>
            </a:pPr>
            <a:r>
              <a:t>Nanoparticle Platform Architecture</a:t>
            </a:r>
          </a:p>
        </p:txBody>
      </p:sp>
      <p:sp>
        <p:nvSpPr>
          <p:cNvPr id="4" name="TextBox 3"/>
          <p:cNvSpPr txBox="1"/>
          <p:nvPr/>
        </p:nvSpPr>
        <p:spPr>
          <a:xfrm>
            <a:off x="457200" y="1097280"/>
            <a:ext cx="8229600" cy="3657600"/>
          </a:xfrm>
          <a:prstGeom prst="rect">
            <a:avLst/>
          </a:prstGeom>
          <a:noFill/>
        </p:spPr>
        <p:txBody>
          <a:bodyPr wrap="square">
            <a:spAutoFit/>
          </a:bodyPr>
          <a:lstStyle/>
          <a:p>
            <a:pPr>
              <a:spcBef>
                <a:spcPts val="600"/>
              </a:spcBef>
              <a:spcAft>
                <a:spcPts val="600"/>
              </a:spcAft>
              <a:defRPr sz="1800">
                <a:solidFill>
                  <a:srgbClr val="3C3C3C"/>
                </a:solidFill>
              </a:defRPr>
            </a:pPr>
            <a:r>
              <a:t>Core: 20 nm Fe₃O₄ (iron oxide, biodegradable)</a:t>
            </a:r>
          </a:p>
          <a:p>
            <a:pPr>
              <a:spcBef>
                <a:spcPts val="600"/>
              </a:spcBef>
              <a:spcAft>
                <a:spcPts val="600"/>
              </a:spcAft>
              <a:defRPr sz="1800">
                <a:solidFill>
                  <a:srgbClr val="3C3C3C"/>
                </a:solidFill>
              </a:defRPr>
            </a:pPr>
            <a:r>
              <a:t>Surface: ~75 PEG₂ₖ-maleimide linkers (2 nm spacing)</a:t>
            </a:r>
          </a:p>
          <a:p>
            <a:pPr>
              <a:spcBef>
                <a:spcPts val="600"/>
              </a:spcBef>
              <a:spcAft>
                <a:spcPts val="600"/>
              </a:spcAft>
              <a:defRPr sz="1800">
                <a:solidFill>
                  <a:srgbClr val="3C3C3C"/>
                </a:solidFill>
              </a:defRPr>
            </a:pPr>
            <a:r>
              <a:t>Payload: 5 pMHC-II copies per NP</a:t>
            </a:r>
          </a:p>
          <a:p>
            <a:pPr>
              <a:spcBef>
                <a:spcPts val="600"/>
              </a:spcBef>
              <a:spcAft>
                <a:spcPts val="600"/>
              </a:spcAft>
              <a:defRPr sz="1800">
                <a:solidFill>
                  <a:srgbClr val="3C3C3C"/>
                </a:solidFill>
              </a:defRPr>
            </a:pPr>
            <a:r>
              <a:t>Spacing: 5.8 nm inter-epitope (optimal TCR clustering)</a:t>
            </a:r>
          </a:p>
          <a:p>
            <a:pPr>
              <a:spcBef>
                <a:spcPts val="600"/>
              </a:spcBef>
              <a:spcAft>
                <a:spcPts val="600"/>
              </a:spcAft>
              <a:defRPr sz="1800">
                <a:solidFill>
                  <a:srgbClr val="3C3C3C"/>
                </a:solidFill>
              </a:defRPr>
            </a:pPr>
            <a:r>
              <a:t>Avidity: 24× gain from 5-fold multivalency</a:t>
            </a:r>
          </a:p>
          <a:p>
            <a:pPr>
              <a:spcBef>
                <a:spcPts val="600"/>
              </a:spcBef>
              <a:spcAft>
                <a:spcPts val="600"/>
              </a:spcAft>
              <a:defRPr sz="1800">
                <a:solidFill>
                  <a:srgbClr val="3C3C3C"/>
                </a:solidFill>
              </a:defRPr>
            </a:pPr>
            <a:r>
              <a:t>Manufacturing: Precedented protocols (de-risks development)</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AFAFA"/>
        </a:solidFill>
        <a:effectLst/>
      </p:bgPr>
    </p:bg>
    <p:spTree>
      <p:nvGrpSpPr>
        <p:cNvPr id="1" name=""/>
        <p:cNvGrpSpPr/>
        <p:nvPr/>
      </p:nvGrpSpPr>
      <p:grpSpPr/>
      <p:sp>
        <p:nvSpPr>
          <p:cNvPr id="2" name="Rectangle 1"/>
          <p:cNvSpPr/>
          <p:nvPr/>
        </p:nvSpPr>
        <p:spPr>
          <a:xfrm>
            <a:off x="0" y="0"/>
            <a:ext cx="9144000" cy="731520"/>
          </a:xfrm>
          <a:prstGeom prst="rect">
            <a:avLst/>
          </a:prstGeom>
          <a:solidFill>
            <a:srgbClr val="3E9BC0"/>
          </a:solidFill>
          <a:ln>
            <a:solidFill>
              <a:srgbClr val="3E9BC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37160"/>
            <a:ext cx="8229600" cy="548640"/>
          </a:xfrm>
          <a:prstGeom prst="rect">
            <a:avLst/>
          </a:prstGeom>
          <a:noFill/>
        </p:spPr>
        <p:txBody>
          <a:bodyPr wrap="none">
            <a:spAutoFit/>
          </a:bodyPr>
          <a:lstStyle/>
          <a:p>
            <a:pPr>
              <a:defRPr sz="4000" b="1">
                <a:solidFill>
                  <a:srgbClr val="FFFFFF"/>
                </a:solidFill>
              </a:defRPr>
            </a:pPr>
            <a:r>
              <a:t>Mechanism: Tr1-Mediated Tolerance Induction</a:t>
            </a:r>
          </a:p>
        </p:txBody>
      </p:sp>
      <p:sp>
        <p:nvSpPr>
          <p:cNvPr id="4" name="TextBox 3"/>
          <p:cNvSpPr txBox="1"/>
          <p:nvPr/>
        </p:nvSpPr>
        <p:spPr>
          <a:xfrm>
            <a:off x="457200" y="1097280"/>
            <a:ext cx="8229600" cy="3657600"/>
          </a:xfrm>
          <a:prstGeom prst="rect">
            <a:avLst/>
          </a:prstGeom>
          <a:noFill/>
        </p:spPr>
        <p:txBody>
          <a:bodyPr wrap="square">
            <a:spAutoFit/>
          </a:bodyPr>
          <a:lstStyle/>
          <a:p>
            <a:pPr>
              <a:spcBef>
                <a:spcPts val="600"/>
              </a:spcBef>
              <a:spcAft>
                <a:spcPts val="600"/>
              </a:spcAft>
              <a:defRPr sz="1800">
                <a:solidFill>
                  <a:srgbClr val="3C3C3C"/>
                </a:solidFill>
              </a:defRPr>
            </a:pPr>
            <a:r>
              <a:t>Hypothesis: Multivalent pMHC-II → Tr1 (CD39+CD73+ IL-10+) differentiation</a:t>
            </a:r>
          </a:p>
          <a:p>
            <a:pPr>
              <a:spcBef>
                <a:spcPts val="600"/>
              </a:spcBef>
              <a:spcAft>
                <a:spcPts val="600"/>
              </a:spcAft>
              <a:defRPr sz="1800">
                <a:solidFill>
                  <a:srgbClr val="3C3C3C"/>
                </a:solidFill>
              </a:defRPr>
            </a:pPr>
            <a:r>
              <a:t>Tr1 expansion suppresses Th2-driven eosinophil recruitment</a:t>
            </a:r>
          </a:p>
          <a:p>
            <a:pPr>
              <a:spcBef>
                <a:spcPts val="600"/>
              </a:spcBef>
              <a:spcAft>
                <a:spcPts val="600"/>
              </a:spcAft>
              <a:defRPr sz="1800">
                <a:solidFill>
                  <a:srgbClr val="3C3C3C"/>
                </a:solidFill>
              </a:defRPr>
            </a:pPr>
            <a:r>
              <a:t>Phase 1: ELISPOT + TCR-Vβ sequencing validation</a:t>
            </a:r>
          </a:p>
          <a:p>
            <a:pPr>
              <a:spcBef>
                <a:spcPts val="600"/>
              </a:spcBef>
              <a:spcAft>
                <a:spcPts val="600"/>
              </a:spcAft>
              <a:defRPr sz="1800">
                <a:solidFill>
                  <a:srgbClr val="3C3C3C"/>
                </a:solidFill>
              </a:defRPr>
            </a:pPr>
            <a:r>
              <a:t>  Go-gate: Dairy ≥50% IL-10+ responders; wheat/soy ≥30%</a:t>
            </a:r>
          </a:p>
          <a:p>
            <a:pPr>
              <a:spcBef>
                <a:spcPts val="600"/>
              </a:spcBef>
              <a:spcAft>
                <a:spcPts val="600"/>
              </a:spcAft>
              <a:defRPr sz="1800">
                <a:solidFill>
                  <a:srgbClr val="3C3C3C"/>
                </a:solidFill>
              </a:defRPr>
            </a:pPr>
            <a:r>
              <a:t>Phase 2: BALB/c EoE model efficacy (eosinophil reduction target ≥40%)</a:t>
            </a:r>
          </a:p>
          <a:p>
            <a:pPr>
              <a:spcBef>
                <a:spcPts val="600"/>
              </a:spcBef>
              <a:spcAft>
                <a:spcPts val="600"/>
              </a:spcAft>
              <a:defRPr sz="1800">
                <a:solidFill>
                  <a:srgbClr val="3C3C3C"/>
                </a:solidFill>
              </a:defRPr>
            </a:pPr>
            <a:r>
              <a:t>Phase 2 efficacy is the critical inflection point</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AFAFA"/>
        </a:solidFill>
        <a:effectLst/>
      </p:bgPr>
    </p:bg>
    <p:spTree>
      <p:nvGrpSpPr>
        <p:cNvPr id="1" name=""/>
        <p:cNvGrpSpPr/>
        <p:nvPr/>
      </p:nvGrpSpPr>
      <p:grpSpPr/>
      <p:sp>
        <p:nvSpPr>
          <p:cNvPr id="2" name="Rectangle 1"/>
          <p:cNvSpPr/>
          <p:nvPr/>
        </p:nvSpPr>
        <p:spPr>
          <a:xfrm>
            <a:off x="0" y="0"/>
            <a:ext cx="9144000" cy="731520"/>
          </a:xfrm>
          <a:prstGeom prst="rect">
            <a:avLst/>
          </a:prstGeom>
          <a:solidFill>
            <a:srgbClr val="3E9BC0"/>
          </a:solidFill>
          <a:ln>
            <a:solidFill>
              <a:srgbClr val="3E9BC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37160"/>
            <a:ext cx="8229600" cy="548640"/>
          </a:xfrm>
          <a:prstGeom prst="rect">
            <a:avLst/>
          </a:prstGeom>
          <a:noFill/>
        </p:spPr>
        <p:txBody>
          <a:bodyPr wrap="none">
            <a:spAutoFit/>
          </a:bodyPr>
          <a:lstStyle/>
          <a:p>
            <a:pPr>
              <a:defRPr sz="4000" b="1">
                <a:solidFill>
                  <a:srgbClr val="FFFFFF"/>
                </a:solidFill>
              </a:defRPr>
            </a:pPr>
            <a:r>
              <a:t>5-Phase Preclinical Roadmap (18–24 months)</a:t>
            </a:r>
          </a:p>
        </p:txBody>
      </p:sp>
      <p:sp>
        <p:nvSpPr>
          <p:cNvPr id="4" name="TextBox 3"/>
          <p:cNvSpPr txBox="1"/>
          <p:nvPr/>
        </p:nvSpPr>
        <p:spPr>
          <a:xfrm>
            <a:off x="457200" y="1097280"/>
            <a:ext cx="8229600" cy="3657600"/>
          </a:xfrm>
          <a:prstGeom prst="rect">
            <a:avLst/>
          </a:prstGeom>
          <a:noFill/>
        </p:spPr>
        <p:txBody>
          <a:bodyPr wrap="square">
            <a:spAutoFit/>
          </a:bodyPr>
          <a:lstStyle/>
          <a:p>
            <a:pPr>
              <a:spcBef>
                <a:spcPts val="600"/>
              </a:spcBef>
              <a:spcAft>
                <a:spcPts val="600"/>
              </a:spcAft>
              <a:defRPr sz="1800">
                <a:solidFill>
                  <a:srgbClr val="3C3C3C"/>
                </a:solidFill>
              </a:defRPr>
            </a:pPr>
            <a:r>
              <a:t>Phase 1 (Weeks 1–14): $40–65k — Ex vivo + Phase 1b in vivo (n=5–10)</a:t>
            </a:r>
          </a:p>
          <a:p>
            <a:pPr>
              <a:spcBef>
                <a:spcPts val="600"/>
              </a:spcBef>
              <a:spcAft>
                <a:spcPts val="600"/>
              </a:spcAft>
              <a:defRPr sz="1800">
                <a:solidFill>
                  <a:srgbClr val="3C3C3C"/>
                </a:solidFill>
              </a:defRPr>
            </a:pPr>
            <a:r>
              <a:t>Phase 2 (Weeks 15–26): $35–55k — BALB/c EoE efficacy model</a:t>
            </a:r>
          </a:p>
          <a:p>
            <a:pPr>
              <a:spcBef>
                <a:spcPts val="600"/>
              </a:spcBef>
              <a:spcAft>
                <a:spcPts val="600"/>
              </a:spcAft>
              <a:defRPr sz="1800">
                <a:solidFill>
                  <a:srgbClr val="3C3C3C"/>
                </a:solidFill>
              </a:defRPr>
            </a:pPr>
            <a:r>
              <a:t>Phase 3 (Weeks 27–42): $105–170k — GLP tox + 6-month biodegradation</a:t>
            </a:r>
          </a:p>
          <a:p>
            <a:pPr>
              <a:spcBef>
                <a:spcPts val="600"/>
              </a:spcBef>
              <a:spcAft>
                <a:spcPts val="600"/>
              </a:spcAft>
              <a:defRPr sz="1800">
                <a:solidFill>
                  <a:srgbClr val="3C3C3C"/>
                </a:solidFill>
              </a:defRPr>
            </a:pPr>
            <a:r>
              <a:t>Phase 4 (Weeks 43–72): $80–140k — GMP manufacturing, scale-up</a:t>
            </a:r>
          </a:p>
          <a:p>
            <a:pPr>
              <a:spcBef>
                <a:spcPts val="600"/>
              </a:spcBef>
              <a:spcAft>
                <a:spcPts val="600"/>
              </a:spcAft>
              <a:defRPr sz="1800">
                <a:solidFill>
                  <a:srgbClr val="3C3C3C"/>
                </a:solidFill>
              </a:defRPr>
            </a:pPr>
            <a:r>
              <a:t>Phase 5 (Weeks 73–84): $15–27k — IND dossier assembly</a:t>
            </a:r>
          </a:p>
          <a:p>
            <a:pPr>
              <a:spcBef>
                <a:spcPts val="600"/>
              </a:spcBef>
              <a:spcAft>
                <a:spcPts val="600"/>
              </a:spcAft>
              <a:defRPr sz="1800">
                <a:solidFill>
                  <a:srgbClr val="3C3C3C"/>
                </a:solidFill>
              </a:defRPr>
            </a:pPr>
            <a:r>
              <a:t>TOTAL: $275–457k | Explicit go/no-go gates per phase</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AFAFA"/>
        </a:solidFill>
        <a:effectLst/>
      </p:bgPr>
    </p:bg>
    <p:spTree>
      <p:nvGrpSpPr>
        <p:cNvPr id="1" name=""/>
        <p:cNvGrpSpPr/>
        <p:nvPr/>
      </p:nvGrpSpPr>
      <p:grpSpPr/>
      <p:sp>
        <p:nvSpPr>
          <p:cNvPr id="2" name="Rectangle 1"/>
          <p:cNvSpPr/>
          <p:nvPr/>
        </p:nvSpPr>
        <p:spPr>
          <a:xfrm>
            <a:off x="0" y="0"/>
            <a:ext cx="9144000" cy="731520"/>
          </a:xfrm>
          <a:prstGeom prst="rect">
            <a:avLst/>
          </a:prstGeom>
          <a:solidFill>
            <a:srgbClr val="3E9BC0"/>
          </a:solidFill>
          <a:ln>
            <a:solidFill>
              <a:srgbClr val="3E9BC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37160"/>
            <a:ext cx="8229600" cy="548640"/>
          </a:xfrm>
          <a:prstGeom prst="rect">
            <a:avLst/>
          </a:prstGeom>
          <a:noFill/>
        </p:spPr>
        <p:txBody>
          <a:bodyPr wrap="none">
            <a:spAutoFit/>
          </a:bodyPr>
          <a:lstStyle/>
          <a:p>
            <a:pPr>
              <a:defRPr sz="4000" b="1">
                <a:solidFill>
                  <a:srgbClr val="FFFFFF"/>
                </a:solidFill>
              </a:defRPr>
            </a:pPr>
            <a:r>
              <a:t>Regulatory Pathway &amp; IP Position</a:t>
            </a:r>
          </a:p>
        </p:txBody>
      </p:sp>
      <p:sp>
        <p:nvSpPr>
          <p:cNvPr id="4" name="TextBox 3"/>
          <p:cNvSpPr txBox="1"/>
          <p:nvPr/>
        </p:nvSpPr>
        <p:spPr>
          <a:xfrm>
            <a:off x="457200" y="1097280"/>
            <a:ext cx="8229600" cy="3657600"/>
          </a:xfrm>
          <a:prstGeom prst="rect">
            <a:avLst/>
          </a:prstGeom>
          <a:noFill/>
        </p:spPr>
        <p:txBody>
          <a:bodyPr wrap="square">
            <a:spAutoFit/>
          </a:bodyPr>
          <a:lstStyle/>
          <a:p>
            <a:pPr>
              <a:spcBef>
                <a:spcPts val="600"/>
              </a:spcBef>
              <a:spcAft>
                <a:spcPts val="600"/>
              </a:spcAft>
              <a:defRPr sz="1800">
                <a:solidFill>
                  <a:srgbClr val="3C3C3C"/>
                </a:solidFill>
              </a:defRPr>
            </a:pPr>
            <a:r>
              <a:t>✓ Combination product (biologic + device carrier) → drug-track likely</a:t>
            </a:r>
          </a:p>
          <a:p>
            <a:pPr>
              <a:spcBef>
                <a:spcPts val="600"/>
              </a:spcBef>
              <a:spcAft>
                <a:spcPts val="600"/>
              </a:spcAft>
              <a:defRPr sz="1800">
                <a:solidFill>
                  <a:srgbClr val="3C3C3C"/>
                </a:solidFill>
              </a:defRPr>
            </a:pPr>
            <a:r>
              <a:t>✓ FDA Pre-IND meeting (month 10–12): Clarify pathway &amp; breakthrough designation</a:t>
            </a:r>
          </a:p>
          <a:p>
            <a:pPr>
              <a:spcBef>
                <a:spcPts val="600"/>
              </a:spcBef>
              <a:spcAft>
                <a:spcPts val="600"/>
              </a:spcAft>
              <a:defRPr sz="1800">
                <a:solidFill>
                  <a:srgbClr val="3C3C3C"/>
                </a:solidFill>
              </a:defRPr>
            </a:pPr>
            <a:r>
              <a:t>✓ Breakthrough designation pathway: Orphan + unmet need + mechanistic novelty</a:t>
            </a:r>
          </a:p>
          <a:p>
            <a:pPr>
              <a:spcBef>
                <a:spcPts val="600"/>
              </a:spcBef>
              <a:spcAft>
                <a:spcPts val="600"/>
              </a:spcAft>
              <a:defRPr sz="1800">
                <a:solidFill>
                  <a:srgbClr val="3C3C3C"/>
                </a:solidFill>
              </a:defRPr>
            </a:pPr>
            <a:r>
              <a:t>✓ IP: Multivalent pMHC-II platform (novel for EoE) + epitope portfolio</a:t>
            </a:r>
          </a:p>
          <a:p>
            <a:pPr>
              <a:spcBef>
                <a:spcPts val="600"/>
              </a:spcBef>
              <a:spcAft>
                <a:spcPts val="600"/>
              </a:spcAft>
              <a:defRPr sz="1800">
                <a:solidFill>
                  <a:srgbClr val="3C3C3C"/>
                </a:solidFill>
              </a:defRPr>
            </a:pPr>
            <a:r>
              <a:t>✓ Three modality options (single-chain, NP, tetramer) = risk diversification</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AFAFA"/>
        </a:solidFill>
        <a:effectLst/>
      </p:bgPr>
    </p:bg>
    <p:spTree>
      <p:nvGrpSpPr>
        <p:cNvPr id="1" name=""/>
        <p:cNvGrpSpPr/>
        <p:nvPr/>
      </p:nvGrpSpPr>
      <p:grpSpPr/>
      <p:sp>
        <p:nvSpPr>
          <p:cNvPr id="2" name="Rectangle 1"/>
          <p:cNvSpPr/>
          <p:nvPr/>
        </p:nvSpPr>
        <p:spPr>
          <a:xfrm>
            <a:off x="0" y="0"/>
            <a:ext cx="9144000" cy="731520"/>
          </a:xfrm>
          <a:prstGeom prst="rect">
            <a:avLst/>
          </a:prstGeom>
          <a:solidFill>
            <a:srgbClr val="3E9BC0"/>
          </a:solidFill>
          <a:ln>
            <a:solidFill>
              <a:srgbClr val="3E9BC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57200" y="137160"/>
            <a:ext cx="8229600" cy="548640"/>
          </a:xfrm>
          <a:prstGeom prst="rect">
            <a:avLst/>
          </a:prstGeom>
          <a:noFill/>
        </p:spPr>
        <p:txBody>
          <a:bodyPr wrap="none">
            <a:spAutoFit/>
          </a:bodyPr>
          <a:lstStyle/>
          <a:p>
            <a:pPr>
              <a:defRPr sz="4000" b="1">
                <a:solidFill>
                  <a:srgbClr val="FFFFFF"/>
                </a:solidFill>
              </a:defRPr>
            </a:pPr>
            <a:r>
              <a:t>Competitive Advantage &amp; Market Opportunity</a:t>
            </a:r>
          </a:p>
        </p:txBody>
      </p:sp>
      <p:sp>
        <p:nvSpPr>
          <p:cNvPr id="4" name="TextBox 3"/>
          <p:cNvSpPr txBox="1"/>
          <p:nvPr/>
        </p:nvSpPr>
        <p:spPr>
          <a:xfrm>
            <a:off x="457200" y="1097280"/>
            <a:ext cx="8229600" cy="3657600"/>
          </a:xfrm>
          <a:prstGeom prst="rect">
            <a:avLst/>
          </a:prstGeom>
          <a:noFill/>
        </p:spPr>
        <p:txBody>
          <a:bodyPr wrap="square">
            <a:spAutoFit/>
          </a:bodyPr>
          <a:lstStyle/>
          <a:p>
            <a:pPr>
              <a:spcBef>
                <a:spcPts val="600"/>
              </a:spcBef>
              <a:spcAft>
                <a:spcPts val="600"/>
              </a:spcAft>
              <a:defRPr sz="1800">
                <a:solidFill>
                  <a:srgbClr val="3C3C3C"/>
                </a:solidFill>
              </a:defRPr>
            </a:pPr>
            <a:r>
              <a:t>Current EoE pipeline: Dupilumab (anti-IL-4Rα), steroids, OIT trials</a:t>
            </a:r>
          </a:p>
          <a:p>
            <a:pPr>
              <a:spcBef>
                <a:spcPts val="600"/>
              </a:spcBef>
              <a:spcAft>
                <a:spcPts val="600"/>
              </a:spcAft>
              <a:defRPr sz="1800">
                <a:solidFill>
                  <a:srgbClr val="3C3C3C"/>
                </a:solidFill>
              </a:defRPr>
            </a:pPr>
            <a:r>
              <a:t>Our advantage: Multivalent pMHC-II induce TOLERANCE (novel mechanism)</a:t>
            </a:r>
          </a:p>
          <a:p>
            <a:pPr>
              <a:spcBef>
                <a:spcPts val="600"/>
              </a:spcBef>
              <a:spcAft>
                <a:spcPts val="600"/>
              </a:spcAft>
              <a:defRPr sz="1800">
                <a:solidFill>
                  <a:srgbClr val="3C3C3C"/>
                </a:solidFill>
              </a:defRPr>
            </a:pPr>
            <a:r>
              <a:t>Single-HLA (DR7): 70k patients | Multi-HLA: 160k patients (80%+)</a:t>
            </a:r>
          </a:p>
          <a:p>
            <a:pPr>
              <a:spcBef>
                <a:spcPts val="600"/>
              </a:spcBef>
              <a:spcAft>
                <a:spcPts val="600"/>
              </a:spcAft>
              <a:defRPr sz="1800">
                <a:solidFill>
                  <a:srgbClr val="3C3C3C"/>
                </a:solidFill>
              </a:defRPr>
            </a:pPr>
            <a:r>
              <a:t>Global market: 400k–500k patients (Western countries)</a:t>
            </a:r>
          </a:p>
          <a:p>
            <a:pPr>
              <a:spcBef>
                <a:spcPts val="600"/>
              </a:spcBef>
              <a:spcAft>
                <a:spcPts val="600"/>
              </a:spcAft>
              <a:defRPr sz="1800">
                <a:solidFill>
                  <a:srgbClr val="3C3C3C"/>
                </a:solidFill>
              </a:defRPr>
            </a:pPr>
            <a:r>
              <a:t>Patient-researcher authorship: Authentic rare-disease lens + urgency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